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21" r:id="rId2"/>
    <p:sldId id="345" r:id="rId3"/>
    <p:sldId id="304" r:id="rId4"/>
    <p:sldId id="259" r:id="rId5"/>
    <p:sldId id="360" r:id="rId6"/>
    <p:sldId id="361" r:id="rId7"/>
    <p:sldId id="260" r:id="rId8"/>
    <p:sldId id="261" r:id="rId9"/>
    <p:sldId id="262" r:id="rId10"/>
    <p:sldId id="263" r:id="rId11"/>
    <p:sldId id="264" r:id="rId12"/>
    <p:sldId id="272" r:id="rId13"/>
    <p:sldId id="274" r:id="rId14"/>
    <p:sldId id="265" r:id="rId15"/>
    <p:sldId id="362" r:id="rId16"/>
    <p:sldId id="267" r:id="rId17"/>
    <p:sldId id="266" r:id="rId18"/>
    <p:sldId id="268" r:id="rId19"/>
    <p:sldId id="269" r:id="rId20"/>
    <p:sldId id="270" r:id="rId21"/>
    <p:sldId id="271" r:id="rId22"/>
    <p:sldId id="273" r:id="rId23"/>
    <p:sldId id="275" r:id="rId24"/>
    <p:sldId id="277" r:id="rId25"/>
    <p:sldId id="278" r:id="rId26"/>
    <p:sldId id="279" r:id="rId27"/>
    <p:sldId id="299" r:id="rId28"/>
    <p:sldId id="300" r:id="rId29"/>
    <p:sldId id="301" r:id="rId30"/>
    <p:sldId id="280" r:id="rId31"/>
    <p:sldId id="281" r:id="rId32"/>
    <p:sldId id="363" r:id="rId33"/>
    <p:sldId id="282" r:id="rId34"/>
    <p:sldId id="283" r:id="rId35"/>
    <p:sldId id="298" r:id="rId36"/>
    <p:sldId id="284" r:id="rId37"/>
    <p:sldId id="347" r:id="rId38"/>
    <p:sldId id="364" r:id="rId39"/>
    <p:sldId id="346" r:id="rId40"/>
    <p:sldId id="285" r:id="rId41"/>
    <p:sldId id="348" r:id="rId42"/>
    <p:sldId id="349" r:id="rId43"/>
    <p:sldId id="287" r:id="rId44"/>
    <p:sldId id="288" r:id="rId45"/>
    <p:sldId id="289" r:id="rId46"/>
    <p:sldId id="291" r:id="rId47"/>
    <p:sldId id="290" r:id="rId48"/>
    <p:sldId id="292" r:id="rId49"/>
    <p:sldId id="302" r:id="rId50"/>
    <p:sldId id="303" r:id="rId51"/>
    <p:sldId id="293" r:id="rId52"/>
    <p:sldId id="294" r:id="rId53"/>
    <p:sldId id="295" r:id="rId54"/>
    <p:sldId id="365" r:id="rId55"/>
    <p:sldId id="296" r:id="rId56"/>
    <p:sldId id="297" r:id="rId5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65" autoAdjust="0"/>
  </p:normalViewPr>
  <p:slideViewPr>
    <p:cSldViewPr snapToGrid="0">
      <p:cViewPr varScale="1">
        <p:scale>
          <a:sx n="75" d="100"/>
          <a:sy n="75"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320B2C-63DC-4207-A327-A230E743009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529B4D-B407-40CF-BBFC-C645B604BC1F}">
      <dgm:prSet/>
      <dgm:spPr/>
      <dgm:t>
        <a:bodyPr/>
        <a:lstStyle/>
        <a:p>
          <a:r>
            <a:rPr lang="tr-TR"/>
            <a:t>İwconfig sadece wireless ile bilgileri verir. </a:t>
          </a:r>
          <a:endParaRPr lang="en-US"/>
        </a:p>
      </dgm:t>
    </dgm:pt>
    <dgm:pt modelId="{6FF64063-B8F8-438D-A342-1A8070DE806A}" type="parTrans" cxnId="{193DC6DB-64A3-4A58-BF56-156FA39C3EAE}">
      <dgm:prSet/>
      <dgm:spPr/>
      <dgm:t>
        <a:bodyPr/>
        <a:lstStyle/>
        <a:p>
          <a:endParaRPr lang="en-US"/>
        </a:p>
      </dgm:t>
    </dgm:pt>
    <dgm:pt modelId="{8790DB5F-C4EA-48FB-B3F8-B3FF5FA1FAB1}" type="sibTrans" cxnId="{193DC6DB-64A3-4A58-BF56-156FA39C3EAE}">
      <dgm:prSet/>
      <dgm:spPr/>
      <dgm:t>
        <a:bodyPr/>
        <a:lstStyle/>
        <a:p>
          <a:endParaRPr lang="en-US"/>
        </a:p>
      </dgm:t>
    </dgm:pt>
    <dgm:pt modelId="{C19C4C65-1781-460C-A7FE-6BED562E16E4}">
      <dgm:prSet/>
      <dgm:spPr/>
      <dgm:t>
        <a:bodyPr/>
        <a:lstStyle/>
        <a:p>
          <a:r>
            <a:rPr lang="tr-TR"/>
            <a:t>Manage mode’da internete bağlanırız. Monitör modda ise bağlı olmadığımız ağ hakkında bilgi toplarız. </a:t>
          </a:r>
          <a:endParaRPr lang="en-US"/>
        </a:p>
      </dgm:t>
    </dgm:pt>
    <dgm:pt modelId="{71431A91-0ABF-4E8F-945E-2DF9781B54BB}" type="parTrans" cxnId="{F2511960-027D-48DA-9107-2379C081E8C4}">
      <dgm:prSet/>
      <dgm:spPr/>
      <dgm:t>
        <a:bodyPr/>
        <a:lstStyle/>
        <a:p>
          <a:endParaRPr lang="en-US"/>
        </a:p>
      </dgm:t>
    </dgm:pt>
    <dgm:pt modelId="{E78A02B4-4047-412A-BD8B-237AC80CA02B}" type="sibTrans" cxnId="{F2511960-027D-48DA-9107-2379C081E8C4}">
      <dgm:prSet/>
      <dgm:spPr/>
      <dgm:t>
        <a:bodyPr/>
        <a:lstStyle/>
        <a:p>
          <a:endParaRPr lang="en-US"/>
        </a:p>
      </dgm:t>
    </dgm:pt>
    <dgm:pt modelId="{28921EFB-998D-4840-BF0C-EFEEAC03B199}" type="pres">
      <dgm:prSet presAssocID="{DE320B2C-63DC-4207-A327-A230E7430099}" presName="root" presStyleCnt="0">
        <dgm:presLayoutVars>
          <dgm:dir/>
          <dgm:resizeHandles val="exact"/>
        </dgm:presLayoutVars>
      </dgm:prSet>
      <dgm:spPr/>
    </dgm:pt>
    <dgm:pt modelId="{1DB606F9-A6C7-4E22-B33D-BD3DF2A93E1F}" type="pres">
      <dgm:prSet presAssocID="{CF529B4D-B407-40CF-BBFC-C645B604BC1F}" presName="compNode" presStyleCnt="0"/>
      <dgm:spPr/>
    </dgm:pt>
    <dgm:pt modelId="{197E2521-900D-4CC2-B306-77E83527E792}" type="pres">
      <dgm:prSet presAssocID="{CF529B4D-B407-40CF-BBFC-C645B604BC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ablosuz"/>
        </a:ext>
      </dgm:extLst>
    </dgm:pt>
    <dgm:pt modelId="{365940A2-59CE-4421-B561-ABCC68F4F72B}" type="pres">
      <dgm:prSet presAssocID="{CF529B4D-B407-40CF-BBFC-C645B604BC1F}" presName="spaceRect" presStyleCnt="0"/>
      <dgm:spPr/>
    </dgm:pt>
    <dgm:pt modelId="{6F56AEDB-487E-4E15-A92D-3DDCB40D527E}" type="pres">
      <dgm:prSet presAssocID="{CF529B4D-B407-40CF-BBFC-C645B604BC1F}" presName="textRect" presStyleLbl="revTx" presStyleIdx="0" presStyleCnt="2">
        <dgm:presLayoutVars>
          <dgm:chMax val="1"/>
          <dgm:chPref val="1"/>
        </dgm:presLayoutVars>
      </dgm:prSet>
      <dgm:spPr/>
    </dgm:pt>
    <dgm:pt modelId="{5E6AA031-C14D-4F6E-88D9-371D2D217612}" type="pres">
      <dgm:prSet presAssocID="{8790DB5F-C4EA-48FB-B3F8-B3FF5FA1FAB1}" presName="sibTrans" presStyleCnt="0"/>
      <dgm:spPr/>
    </dgm:pt>
    <dgm:pt modelId="{07FA3D20-0D80-4656-B4C2-B08FE573B06A}" type="pres">
      <dgm:prSet presAssocID="{C19C4C65-1781-460C-A7FE-6BED562E16E4}" presName="compNode" presStyleCnt="0"/>
      <dgm:spPr/>
    </dgm:pt>
    <dgm:pt modelId="{6DD9E7EC-100D-46F1-90C5-3F1029D8FDC6}" type="pres">
      <dgm:prSet presAssocID="{C19C4C65-1781-460C-A7FE-6BED562E16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lgisayar"/>
        </a:ext>
      </dgm:extLst>
    </dgm:pt>
    <dgm:pt modelId="{A02AD4FF-54B3-4873-B269-5226AA4D870C}" type="pres">
      <dgm:prSet presAssocID="{C19C4C65-1781-460C-A7FE-6BED562E16E4}" presName="spaceRect" presStyleCnt="0"/>
      <dgm:spPr/>
    </dgm:pt>
    <dgm:pt modelId="{A3B534B7-8903-46C4-B8BE-664E99D754D0}" type="pres">
      <dgm:prSet presAssocID="{C19C4C65-1781-460C-A7FE-6BED562E16E4}" presName="textRect" presStyleLbl="revTx" presStyleIdx="1" presStyleCnt="2">
        <dgm:presLayoutVars>
          <dgm:chMax val="1"/>
          <dgm:chPref val="1"/>
        </dgm:presLayoutVars>
      </dgm:prSet>
      <dgm:spPr/>
    </dgm:pt>
  </dgm:ptLst>
  <dgm:cxnLst>
    <dgm:cxn modelId="{E2B8150E-22D7-4B91-AC4D-BF2E465AEE3D}" type="presOf" srcId="{DE320B2C-63DC-4207-A327-A230E7430099}" destId="{28921EFB-998D-4840-BF0C-EFEEAC03B199}" srcOrd="0" destOrd="0" presId="urn:microsoft.com/office/officeart/2018/2/layout/IconLabelList"/>
    <dgm:cxn modelId="{F2511960-027D-48DA-9107-2379C081E8C4}" srcId="{DE320B2C-63DC-4207-A327-A230E7430099}" destId="{C19C4C65-1781-460C-A7FE-6BED562E16E4}" srcOrd="1" destOrd="0" parTransId="{71431A91-0ABF-4E8F-945E-2DF9781B54BB}" sibTransId="{E78A02B4-4047-412A-BD8B-237AC80CA02B}"/>
    <dgm:cxn modelId="{B261786E-0BB4-469B-B584-0D2C15825366}" type="presOf" srcId="{CF529B4D-B407-40CF-BBFC-C645B604BC1F}" destId="{6F56AEDB-487E-4E15-A92D-3DDCB40D527E}" srcOrd="0" destOrd="0" presId="urn:microsoft.com/office/officeart/2018/2/layout/IconLabelList"/>
    <dgm:cxn modelId="{193DC6DB-64A3-4A58-BF56-156FA39C3EAE}" srcId="{DE320B2C-63DC-4207-A327-A230E7430099}" destId="{CF529B4D-B407-40CF-BBFC-C645B604BC1F}" srcOrd="0" destOrd="0" parTransId="{6FF64063-B8F8-438D-A342-1A8070DE806A}" sibTransId="{8790DB5F-C4EA-48FB-B3F8-B3FF5FA1FAB1}"/>
    <dgm:cxn modelId="{BB7782E7-509E-46F7-9C74-D379DC0717A5}" type="presOf" srcId="{C19C4C65-1781-460C-A7FE-6BED562E16E4}" destId="{A3B534B7-8903-46C4-B8BE-664E99D754D0}" srcOrd="0" destOrd="0" presId="urn:microsoft.com/office/officeart/2018/2/layout/IconLabelList"/>
    <dgm:cxn modelId="{FDEC3980-A1AA-447E-A451-8065A34CA2C3}" type="presParOf" srcId="{28921EFB-998D-4840-BF0C-EFEEAC03B199}" destId="{1DB606F9-A6C7-4E22-B33D-BD3DF2A93E1F}" srcOrd="0" destOrd="0" presId="urn:microsoft.com/office/officeart/2018/2/layout/IconLabelList"/>
    <dgm:cxn modelId="{4681D0E1-4080-4693-A0BD-A1CEEB087B27}" type="presParOf" srcId="{1DB606F9-A6C7-4E22-B33D-BD3DF2A93E1F}" destId="{197E2521-900D-4CC2-B306-77E83527E792}" srcOrd="0" destOrd="0" presId="urn:microsoft.com/office/officeart/2018/2/layout/IconLabelList"/>
    <dgm:cxn modelId="{09615ACF-DF20-486D-B188-3CD56D721FFC}" type="presParOf" srcId="{1DB606F9-A6C7-4E22-B33D-BD3DF2A93E1F}" destId="{365940A2-59CE-4421-B561-ABCC68F4F72B}" srcOrd="1" destOrd="0" presId="urn:microsoft.com/office/officeart/2018/2/layout/IconLabelList"/>
    <dgm:cxn modelId="{D2C62507-FE05-4955-975E-F4CFD8AD463E}" type="presParOf" srcId="{1DB606F9-A6C7-4E22-B33D-BD3DF2A93E1F}" destId="{6F56AEDB-487E-4E15-A92D-3DDCB40D527E}" srcOrd="2" destOrd="0" presId="urn:microsoft.com/office/officeart/2018/2/layout/IconLabelList"/>
    <dgm:cxn modelId="{94BC117E-E524-4E8A-B026-3861F790EDF9}" type="presParOf" srcId="{28921EFB-998D-4840-BF0C-EFEEAC03B199}" destId="{5E6AA031-C14D-4F6E-88D9-371D2D217612}" srcOrd="1" destOrd="0" presId="urn:microsoft.com/office/officeart/2018/2/layout/IconLabelList"/>
    <dgm:cxn modelId="{52B98E70-B1D5-474C-B443-05D36BC5CA85}" type="presParOf" srcId="{28921EFB-998D-4840-BF0C-EFEEAC03B199}" destId="{07FA3D20-0D80-4656-B4C2-B08FE573B06A}" srcOrd="2" destOrd="0" presId="urn:microsoft.com/office/officeart/2018/2/layout/IconLabelList"/>
    <dgm:cxn modelId="{DCFE2A91-154F-4A10-8FF9-0A3EB980DAA8}" type="presParOf" srcId="{07FA3D20-0D80-4656-B4C2-B08FE573B06A}" destId="{6DD9E7EC-100D-46F1-90C5-3F1029D8FDC6}" srcOrd="0" destOrd="0" presId="urn:microsoft.com/office/officeart/2018/2/layout/IconLabelList"/>
    <dgm:cxn modelId="{17C16AF0-E7DF-49CE-9316-8CA6B93F2600}" type="presParOf" srcId="{07FA3D20-0D80-4656-B4C2-B08FE573B06A}" destId="{A02AD4FF-54B3-4873-B269-5226AA4D870C}" srcOrd="1" destOrd="0" presId="urn:microsoft.com/office/officeart/2018/2/layout/IconLabelList"/>
    <dgm:cxn modelId="{925313ED-97AF-4176-99F4-0F0B2E707B22}" type="presParOf" srcId="{07FA3D20-0D80-4656-B4C2-B08FE573B06A}" destId="{A3B534B7-8903-46C4-B8BE-664E99D754D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8DFB84-EE7D-424B-A1D6-E947E4F13A9E}"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DF8266FE-CBDE-418B-828D-9450CBDDF65D}">
      <dgm:prSet/>
      <dgm:spPr/>
      <dgm:t>
        <a:bodyPr/>
        <a:lstStyle/>
        <a:p>
          <a:r>
            <a:rPr lang="tr-TR"/>
            <a:t>İki çeşiti var: Ya ilgili ağa komple saldırı yaparız ama çok etkili değildir.</a:t>
          </a:r>
          <a:endParaRPr lang="en-US"/>
        </a:p>
      </dgm:t>
    </dgm:pt>
    <dgm:pt modelId="{2734EC3E-551E-4084-813D-B1619113EEDD}" type="parTrans" cxnId="{5888585B-613F-4E2C-B3DE-A4D2668523A3}">
      <dgm:prSet/>
      <dgm:spPr/>
      <dgm:t>
        <a:bodyPr/>
        <a:lstStyle/>
        <a:p>
          <a:endParaRPr lang="en-US"/>
        </a:p>
      </dgm:t>
    </dgm:pt>
    <dgm:pt modelId="{D304BB40-6037-48E2-BA61-9BA224614222}" type="sibTrans" cxnId="{5888585B-613F-4E2C-B3DE-A4D2668523A3}">
      <dgm:prSet/>
      <dgm:spPr/>
      <dgm:t>
        <a:bodyPr/>
        <a:lstStyle/>
        <a:p>
          <a:endParaRPr lang="en-US"/>
        </a:p>
      </dgm:t>
    </dgm:pt>
    <dgm:pt modelId="{C28C5D33-DF90-4B1E-BBF5-8D40F09E760D}">
      <dgm:prSet/>
      <dgm:spPr/>
      <dgm:t>
        <a:bodyPr/>
        <a:lstStyle/>
        <a:p>
          <a:r>
            <a:rPr lang="tr-TR"/>
            <a:t>Yada o ağdaki özel bir cihazı hedef alırız</a:t>
          </a:r>
          <a:endParaRPr lang="en-US"/>
        </a:p>
      </dgm:t>
    </dgm:pt>
    <dgm:pt modelId="{2BEE4105-5F97-4E6F-AA19-4465267AD9EC}" type="parTrans" cxnId="{2668B557-A76E-4659-8E0C-0EF56038C6AE}">
      <dgm:prSet/>
      <dgm:spPr/>
      <dgm:t>
        <a:bodyPr/>
        <a:lstStyle/>
        <a:p>
          <a:endParaRPr lang="en-US"/>
        </a:p>
      </dgm:t>
    </dgm:pt>
    <dgm:pt modelId="{15199DCB-3078-4602-85A0-9AA4E725E7FB}" type="sibTrans" cxnId="{2668B557-A76E-4659-8E0C-0EF56038C6AE}">
      <dgm:prSet/>
      <dgm:spPr/>
      <dgm:t>
        <a:bodyPr/>
        <a:lstStyle/>
        <a:p>
          <a:endParaRPr lang="en-US"/>
        </a:p>
      </dgm:t>
    </dgm:pt>
    <dgm:pt modelId="{3D35AD8B-C5A3-4F71-A85A-94B2E6AD3600}" type="pres">
      <dgm:prSet presAssocID="{B08DFB84-EE7D-424B-A1D6-E947E4F13A9E}" presName="diagram" presStyleCnt="0">
        <dgm:presLayoutVars>
          <dgm:chPref val="1"/>
          <dgm:dir/>
          <dgm:animOne val="branch"/>
          <dgm:animLvl val="lvl"/>
          <dgm:resizeHandles/>
        </dgm:presLayoutVars>
      </dgm:prSet>
      <dgm:spPr/>
    </dgm:pt>
    <dgm:pt modelId="{AF4D2892-A8FB-4E95-B02F-73AEA29D653B}" type="pres">
      <dgm:prSet presAssocID="{DF8266FE-CBDE-418B-828D-9450CBDDF65D}" presName="root" presStyleCnt="0"/>
      <dgm:spPr/>
    </dgm:pt>
    <dgm:pt modelId="{D0BEC93F-84D2-4F2C-ADB4-6ED4667160AE}" type="pres">
      <dgm:prSet presAssocID="{DF8266FE-CBDE-418B-828D-9450CBDDF65D}" presName="rootComposite" presStyleCnt="0"/>
      <dgm:spPr/>
    </dgm:pt>
    <dgm:pt modelId="{658703E9-8A5E-4C67-B893-36ED3567D254}" type="pres">
      <dgm:prSet presAssocID="{DF8266FE-CBDE-418B-828D-9450CBDDF65D}" presName="rootText" presStyleLbl="node1" presStyleIdx="0" presStyleCnt="2"/>
      <dgm:spPr/>
    </dgm:pt>
    <dgm:pt modelId="{D81943D3-E81F-4984-8236-96E4E06BBD0F}" type="pres">
      <dgm:prSet presAssocID="{DF8266FE-CBDE-418B-828D-9450CBDDF65D}" presName="rootConnector" presStyleLbl="node1" presStyleIdx="0" presStyleCnt="2"/>
      <dgm:spPr/>
    </dgm:pt>
    <dgm:pt modelId="{B9262707-442D-4114-AB7F-14D70A35A81F}" type="pres">
      <dgm:prSet presAssocID="{DF8266FE-CBDE-418B-828D-9450CBDDF65D}" presName="childShape" presStyleCnt="0"/>
      <dgm:spPr/>
    </dgm:pt>
    <dgm:pt modelId="{26A4C306-26AB-4763-B1E2-F6F59D977042}" type="pres">
      <dgm:prSet presAssocID="{C28C5D33-DF90-4B1E-BBF5-8D40F09E760D}" presName="root" presStyleCnt="0"/>
      <dgm:spPr/>
    </dgm:pt>
    <dgm:pt modelId="{723AFBC8-281C-4AC5-8859-2C30E154B3FF}" type="pres">
      <dgm:prSet presAssocID="{C28C5D33-DF90-4B1E-BBF5-8D40F09E760D}" presName="rootComposite" presStyleCnt="0"/>
      <dgm:spPr/>
    </dgm:pt>
    <dgm:pt modelId="{06FCAE27-539D-4991-8865-A16A140A2B40}" type="pres">
      <dgm:prSet presAssocID="{C28C5D33-DF90-4B1E-BBF5-8D40F09E760D}" presName="rootText" presStyleLbl="node1" presStyleIdx="1" presStyleCnt="2"/>
      <dgm:spPr/>
    </dgm:pt>
    <dgm:pt modelId="{9DD7AA27-B352-4C1D-9DDF-B7D53EC747CA}" type="pres">
      <dgm:prSet presAssocID="{C28C5D33-DF90-4B1E-BBF5-8D40F09E760D}" presName="rootConnector" presStyleLbl="node1" presStyleIdx="1" presStyleCnt="2"/>
      <dgm:spPr/>
    </dgm:pt>
    <dgm:pt modelId="{82E22EE6-A47F-4945-B98E-8F61648C1BF1}" type="pres">
      <dgm:prSet presAssocID="{C28C5D33-DF90-4B1E-BBF5-8D40F09E760D}" presName="childShape" presStyleCnt="0"/>
      <dgm:spPr/>
    </dgm:pt>
  </dgm:ptLst>
  <dgm:cxnLst>
    <dgm:cxn modelId="{CD923A1E-A8F6-443A-ABC3-FB3780A7B005}" type="presOf" srcId="{B08DFB84-EE7D-424B-A1D6-E947E4F13A9E}" destId="{3D35AD8B-C5A3-4F71-A85A-94B2E6AD3600}" srcOrd="0" destOrd="0" presId="urn:microsoft.com/office/officeart/2005/8/layout/hierarchy3"/>
    <dgm:cxn modelId="{5888585B-613F-4E2C-B3DE-A4D2668523A3}" srcId="{B08DFB84-EE7D-424B-A1D6-E947E4F13A9E}" destId="{DF8266FE-CBDE-418B-828D-9450CBDDF65D}" srcOrd="0" destOrd="0" parTransId="{2734EC3E-551E-4084-813D-B1619113EEDD}" sibTransId="{D304BB40-6037-48E2-BA61-9BA224614222}"/>
    <dgm:cxn modelId="{48EA5249-AEB1-43D1-BDB6-F3DE4EF1767D}" type="presOf" srcId="{C28C5D33-DF90-4B1E-BBF5-8D40F09E760D}" destId="{9DD7AA27-B352-4C1D-9DDF-B7D53EC747CA}" srcOrd="1" destOrd="0" presId="urn:microsoft.com/office/officeart/2005/8/layout/hierarchy3"/>
    <dgm:cxn modelId="{EBB2156D-B0D6-4D33-A5F2-467C55AE1B8A}" type="presOf" srcId="{DF8266FE-CBDE-418B-828D-9450CBDDF65D}" destId="{658703E9-8A5E-4C67-B893-36ED3567D254}" srcOrd="0" destOrd="0" presId="urn:microsoft.com/office/officeart/2005/8/layout/hierarchy3"/>
    <dgm:cxn modelId="{2668B557-A76E-4659-8E0C-0EF56038C6AE}" srcId="{B08DFB84-EE7D-424B-A1D6-E947E4F13A9E}" destId="{C28C5D33-DF90-4B1E-BBF5-8D40F09E760D}" srcOrd="1" destOrd="0" parTransId="{2BEE4105-5F97-4E6F-AA19-4465267AD9EC}" sibTransId="{15199DCB-3078-4602-85A0-9AA4E725E7FB}"/>
    <dgm:cxn modelId="{39ECD584-030B-451F-BC9F-B93A59C2D790}" type="presOf" srcId="{DF8266FE-CBDE-418B-828D-9450CBDDF65D}" destId="{D81943D3-E81F-4984-8236-96E4E06BBD0F}" srcOrd="1" destOrd="0" presId="urn:microsoft.com/office/officeart/2005/8/layout/hierarchy3"/>
    <dgm:cxn modelId="{3E0156EF-B1C1-4667-863A-46858EB2101B}" type="presOf" srcId="{C28C5D33-DF90-4B1E-BBF5-8D40F09E760D}" destId="{06FCAE27-539D-4991-8865-A16A140A2B40}" srcOrd="0" destOrd="0" presId="urn:microsoft.com/office/officeart/2005/8/layout/hierarchy3"/>
    <dgm:cxn modelId="{10497BB1-2FE5-4C9D-A642-851FB523A4A9}" type="presParOf" srcId="{3D35AD8B-C5A3-4F71-A85A-94B2E6AD3600}" destId="{AF4D2892-A8FB-4E95-B02F-73AEA29D653B}" srcOrd="0" destOrd="0" presId="urn:microsoft.com/office/officeart/2005/8/layout/hierarchy3"/>
    <dgm:cxn modelId="{E4BEF11A-03A2-46CF-AF0D-FF4F56964E04}" type="presParOf" srcId="{AF4D2892-A8FB-4E95-B02F-73AEA29D653B}" destId="{D0BEC93F-84D2-4F2C-ADB4-6ED4667160AE}" srcOrd="0" destOrd="0" presId="urn:microsoft.com/office/officeart/2005/8/layout/hierarchy3"/>
    <dgm:cxn modelId="{C4EC8C2F-12EB-47FF-8C5A-EBF0A5AAB028}" type="presParOf" srcId="{D0BEC93F-84D2-4F2C-ADB4-6ED4667160AE}" destId="{658703E9-8A5E-4C67-B893-36ED3567D254}" srcOrd="0" destOrd="0" presId="urn:microsoft.com/office/officeart/2005/8/layout/hierarchy3"/>
    <dgm:cxn modelId="{B0D68080-B534-4021-873A-AA395BAF0866}" type="presParOf" srcId="{D0BEC93F-84D2-4F2C-ADB4-6ED4667160AE}" destId="{D81943D3-E81F-4984-8236-96E4E06BBD0F}" srcOrd="1" destOrd="0" presId="urn:microsoft.com/office/officeart/2005/8/layout/hierarchy3"/>
    <dgm:cxn modelId="{ECD20CF9-A752-4BCF-8E46-127B87813FD6}" type="presParOf" srcId="{AF4D2892-A8FB-4E95-B02F-73AEA29D653B}" destId="{B9262707-442D-4114-AB7F-14D70A35A81F}" srcOrd="1" destOrd="0" presId="urn:microsoft.com/office/officeart/2005/8/layout/hierarchy3"/>
    <dgm:cxn modelId="{9B5AF81C-BC51-4622-AB2E-D8C876B6DB13}" type="presParOf" srcId="{3D35AD8B-C5A3-4F71-A85A-94B2E6AD3600}" destId="{26A4C306-26AB-4763-B1E2-F6F59D977042}" srcOrd="1" destOrd="0" presId="urn:microsoft.com/office/officeart/2005/8/layout/hierarchy3"/>
    <dgm:cxn modelId="{54E17284-BCD8-4077-A5FA-67DD5FC199E9}" type="presParOf" srcId="{26A4C306-26AB-4763-B1E2-F6F59D977042}" destId="{723AFBC8-281C-4AC5-8859-2C30E154B3FF}" srcOrd="0" destOrd="0" presId="urn:microsoft.com/office/officeart/2005/8/layout/hierarchy3"/>
    <dgm:cxn modelId="{A45A9697-B44F-40D2-A09B-5613D21C6F5A}" type="presParOf" srcId="{723AFBC8-281C-4AC5-8859-2C30E154B3FF}" destId="{06FCAE27-539D-4991-8865-A16A140A2B40}" srcOrd="0" destOrd="0" presId="urn:microsoft.com/office/officeart/2005/8/layout/hierarchy3"/>
    <dgm:cxn modelId="{D0B94C53-E388-44D8-BA2C-ADCEF2BEB5C3}" type="presParOf" srcId="{723AFBC8-281C-4AC5-8859-2C30E154B3FF}" destId="{9DD7AA27-B352-4C1D-9DDF-B7D53EC747CA}" srcOrd="1" destOrd="0" presId="urn:microsoft.com/office/officeart/2005/8/layout/hierarchy3"/>
    <dgm:cxn modelId="{BC6BDBA3-19E4-4C41-9B2E-FF12BDF27AC3}" type="presParOf" srcId="{26A4C306-26AB-4763-B1E2-F6F59D977042}" destId="{82E22EE6-A47F-4945-B98E-8F61648C1BF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E2521-900D-4CC2-B306-77E83527E792}">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6AEDB-487E-4E15-A92D-3DDCB40D527E}">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tr-TR" sz="1700" kern="1200"/>
            <a:t>İwconfig sadece wireless ile bilgileri verir. </a:t>
          </a:r>
          <a:endParaRPr lang="en-US" sz="1700" kern="1200"/>
        </a:p>
      </dsp:txBody>
      <dsp:txXfrm>
        <a:off x="765914" y="2943510"/>
        <a:ext cx="4320000" cy="720000"/>
      </dsp:txXfrm>
    </dsp:sp>
    <dsp:sp modelId="{6DD9E7EC-100D-46F1-90C5-3F1029D8FDC6}">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B534B7-8903-46C4-B8BE-664E99D754D0}">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tr-TR" sz="1700" kern="1200"/>
            <a:t>Manage mode’da internete bağlanırız. Monitör modda ise bağlı olmadığımız ağ hakkında bilgi toplarız. </a:t>
          </a:r>
          <a:endParaRPr lang="en-US" sz="1700" kern="1200"/>
        </a:p>
      </dsp:txBody>
      <dsp:txXfrm>
        <a:off x="5841914" y="2943510"/>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703E9-8A5E-4C67-B893-36ED3567D254}">
      <dsp:nvSpPr>
        <dsp:cNvPr id="0" name=""/>
        <dsp:cNvSpPr/>
      </dsp:nvSpPr>
      <dsp:spPr>
        <a:xfrm>
          <a:off x="985" y="374894"/>
          <a:ext cx="3587930" cy="179396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tr-TR" sz="2800" kern="1200"/>
            <a:t>İki çeşiti var: Ya ilgili ağa komple saldırı yaparız ama çok etkili değildir.</a:t>
          </a:r>
          <a:endParaRPr lang="en-US" sz="2800" kern="1200"/>
        </a:p>
      </dsp:txBody>
      <dsp:txXfrm>
        <a:off x="53528" y="427437"/>
        <a:ext cx="3482844" cy="1688879"/>
      </dsp:txXfrm>
    </dsp:sp>
    <dsp:sp modelId="{06FCAE27-539D-4991-8865-A16A140A2B40}">
      <dsp:nvSpPr>
        <dsp:cNvPr id="0" name=""/>
        <dsp:cNvSpPr/>
      </dsp:nvSpPr>
      <dsp:spPr>
        <a:xfrm>
          <a:off x="4485898" y="374894"/>
          <a:ext cx="3587930" cy="179396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tr-TR" sz="2800" kern="1200"/>
            <a:t>Yada o ağdaki özel bir cihazı hedef alırız</a:t>
          </a:r>
          <a:endParaRPr lang="en-US" sz="2800" kern="1200"/>
        </a:p>
      </dsp:txBody>
      <dsp:txXfrm>
        <a:off x="4538441" y="427437"/>
        <a:ext cx="3482844" cy="168887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6625C-BCC8-4697-86BB-AB90E0354EED}" type="datetimeFigureOut">
              <a:rPr lang="tr-TR" smtClean="0"/>
              <a:t>30.10.2025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89916-481B-4D2F-8620-CCF774490975}" type="slidenum">
              <a:rPr lang="tr-TR" smtClean="0"/>
              <a:t>‹#›</a:t>
            </a:fld>
            <a:endParaRPr lang="tr-TR"/>
          </a:p>
        </p:txBody>
      </p:sp>
    </p:spTree>
    <p:extLst>
      <p:ext uri="{BB962C8B-B14F-4D97-AF65-F5344CB8AC3E}">
        <p14:creationId xmlns:p14="http://schemas.microsoft.com/office/powerpoint/2010/main" val="337205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sayede gerçek ip ile bağlanacak ama şart değil </a:t>
            </a:r>
            <a:r>
              <a:rPr lang="tr-TR" dirty="0" err="1"/>
              <a:t>netnetworkte</a:t>
            </a:r>
            <a:r>
              <a:rPr lang="tr-TR" dirty="0"/>
              <a:t> devam edilebilir</a:t>
            </a:r>
          </a:p>
        </p:txBody>
      </p:sp>
      <p:sp>
        <p:nvSpPr>
          <p:cNvPr id="4" name="Slayt Numarası Yer Tutucusu 3"/>
          <p:cNvSpPr>
            <a:spLocks noGrp="1"/>
          </p:cNvSpPr>
          <p:nvPr>
            <p:ph type="sldNum" sz="quarter" idx="10"/>
          </p:nvPr>
        </p:nvSpPr>
        <p:spPr/>
        <p:txBody>
          <a:bodyPr/>
          <a:lstStyle/>
          <a:p>
            <a:fld id="{7D989916-481B-4D2F-8620-CCF774490975}" type="slidenum">
              <a:rPr lang="tr-TR" smtClean="0"/>
              <a:t>10</a:t>
            </a:fld>
            <a:endParaRPr lang="tr-TR"/>
          </a:p>
        </p:txBody>
      </p:sp>
    </p:spTree>
    <p:extLst>
      <p:ext uri="{BB962C8B-B14F-4D97-AF65-F5344CB8AC3E}">
        <p14:creationId xmlns:p14="http://schemas.microsoft.com/office/powerpoint/2010/main" val="166020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Sadece </a:t>
            </a:r>
            <a:r>
              <a:rPr lang="tr-TR" dirty="0" err="1"/>
              <a:t>mac</a:t>
            </a:r>
            <a:r>
              <a:rPr lang="tr-TR" dirty="0"/>
              <a:t> adresini bilerek ona bağlı insanları internetten düşürebiliriz</a:t>
            </a:r>
          </a:p>
        </p:txBody>
      </p:sp>
      <p:sp>
        <p:nvSpPr>
          <p:cNvPr id="4" name="Slayt Numarası Yer Tutucusu 3"/>
          <p:cNvSpPr>
            <a:spLocks noGrp="1"/>
          </p:cNvSpPr>
          <p:nvPr>
            <p:ph type="sldNum" sz="quarter" idx="10"/>
          </p:nvPr>
        </p:nvSpPr>
        <p:spPr/>
        <p:txBody>
          <a:bodyPr/>
          <a:lstStyle/>
          <a:p>
            <a:fld id="{7D989916-481B-4D2F-8620-CCF774490975}" type="slidenum">
              <a:rPr lang="tr-TR" smtClean="0"/>
              <a:t>45</a:t>
            </a:fld>
            <a:endParaRPr lang="tr-TR"/>
          </a:p>
        </p:txBody>
      </p:sp>
    </p:spTree>
    <p:extLst>
      <p:ext uri="{BB962C8B-B14F-4D97-AF65-F5344CB8AC3E}">
        <p14:creationId xmlns:p14="http://schemas.microsoft.com/office/powerpoint/2010/main" val="1509703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airodump</a:t>
            </a:r>
            <a:r>
              <a:rPr lang="tr-TR" dirty="0"/>
              <a:t>-ng –-</a:t>
            </a:r>
            <a:r>
              <a:rPr lang="tr-TR" dirty="0" err="1"/>
              <a:t>channel</a:t>
            </a:r>
            <a:r>
              <a:rPr lang="tr-TR" dirty="0"/>
              <a:t> 10 –</a:t>
            </a:r>
            <a:r>
              <a:rPr lang="tr-TR" dirty="0" err="1"/>
              <a:t>bssid</a:t>
            </a:r>
            <a:r>
              <a:rPr lang="tr-TR" dirty="0"/>
              <a:t> MAC –</a:t>
            </a:r>
            <a:r>
              <a:rPr lang="tr-TR" dirty="0" err="1"/>
              <a:t>write</a:t>
            </a:r>
            <a:r>
              <a:rPr lang="tr-TR" dirty="0"/>
              <a:t> </a:t>
            </a:r>
            <a:r>
              <a:rPr lang="tr-TR" dirty="0" err="1"/>
              <a:t>airodumpYAZ</a:t>
            </a:r>
            <a:r>
              <a:rPr lang="tr-TR" dirty="0"/>
              <a:t> wlan0</a:t>
            </a:r>
          </a:p>
        </p:txBody>
      </p:sp>
      <p:sp>
        <p:nvSpPr>
          <p:cNvPr id="4" name="Slayt Numarası Yer Tutucusu 3"/>
          <p:cNvSpPr>
            <a:spLocks noGrp="1"/>
          </p:cNvSpPr>
          <p:nvPr>
            <p:ph type="sldNum" sz="quarter" idx="5"/>
          </p:nvPr>
        </p:nvSpPr>
        <p:spPr/>
        <p:txBody>
          <a:bodyPr/>
          <a:lstStyle/>
          <a:p>
            <a:fld id="{7D989916-481B-4D2F-8620-CCF774490975}" type="slidenum">
              <a:rPr lang="tr-TR" smtClean="0"/>
              <a:t>46</a:t>
            </a:fld>
            <a:endParaRPr lang="tr-TR"/>
          </a:p>
        </p:txBody>
      </p:sp>
    </p:spTree>
    <p:extLst>
      <p:ext uri="{BB962C8B-B14F-4D97-AF65-F5344CB8AC3E}">
        <p14:creationId xmlns:p14="http://schemas.microsoft.com/office/powerpoint/2010/main" val="381648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aireplay</a:t>
            </a:r>
            <a:r>
              <a:rPr lang="tr-TR" dirty="0"/>
              <a:t>-ng –</a:t>
            </a:r>
            <a:r>
              <a:rPr lang="tr-TR" dirty="0" err="1"/>
              <a:t>deauth</a:t>
            </a:r>
            <a:r>
              <a:rPr lang="tr-TR" dirty="0"/>
              <a:t> 10000 –a 20:08:89:7A:EE:E8 –c 64:CC:22:AE:96:10 wlan0</a:t>
            </a:r>
          </a:p>
        </p:txBody>
      </p:sp>
      <p:sp>
        <p:nvSpPr>
          <p:cNvPr id="4" name="Slayt Numarası Yer Tutucusu 3"/>
          <p:cNvSpPr>
            <a:spLocks noGrp="1"/>
          </p:cNvSpPr>
          <p:nvPr>
            <p:ph type="sldNum" sz="quarter" idx="10"/>
          </p:nvPr>
        </p:nvSpPr>
        <p:spPr/>
        <p:txBody>
          <a:bodyPr/>
          <a:lstStyle/>
          <a:p>
            <a:fld id="{7D989916-481B-4D2F-8620-CCF774490975}" type="slidenum">
              <a:rPr lang="tr-TR" smtClean="0"/>
              <a:t>55</a:t>
            </a:fld>
            <a:endParaRPr lang="tr-TR"/>
          </a:p>
        </p:txBody>
      </p:sp>
    </p:spTree>
    <p:extLst>
      <p:ext uri="{BB962C8B-B14F-4D97-AF65-F5344CB8AC3E}">
        <p14:creationId xmlns:p14="http://schemas.microsoft.com/office/powerpoint/2010/main" val="36648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sayede gerçek ip ile bağlanacak ama şart değil </a:t>
            </a:r>
            <a:r>
              <a:rPr lang="tr-TR" dirty="0" err="1"/>
              <a:t>netnetworkte</a:t>
            </a:r>
            <a:r>
              <a:rPr lang="tr-TR" dirty="0"/>
              <a:t> devam edilebilir</a:t>
            </a:r>
          </a:p>
        </p:txBody>
      </p:sp>
      <p:sp>
        <p:nvSpPr>
          <p:cNvPr id="4" name="Slayt Numarası Yer Tutucusu 3"/>
          <p:cNvSpPr>
            <a:spLocks noGrp="1"/>
          </p:cNvSpPr>
          <p:nvPr>
            <p:ph type="sldNum" sz="quarter" idx="10"/>
          </p:nvPr>
        </p:nvSpPr>
        <p:spPr/>
        <p:txBody>
          <a:bodyPr/>
          <a:lstStyle/>
          <a:p>
            <a:fld id="{7D989916-481B-4D2F-8620-CCF774490975}" type="slidenum">
              <a:rPr lang="tr-TR" smtClean="0"/>
              <a:t>11</a:t>
            </a:fld>
            <a:endParaRPr lang="tr-TR"/>
          </a:p>
        </p:txBody>
      </p:sp>
    </p:spTree>
    <p:extLst>
      <p:ext uri="{BB962C8B-B14F-4D97-AF65-F5344CB8AC3E}">
        <p14:creationId xmlns:p14="http://schemas.microsoft.com/office/powerpoint/2010/main" val="1807160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Eğer </a:t>
            </a:r>
            <a:r>
              <a:rPr lang="tr-TR" dirty="0" err="1"/>
              <a:t>nat</a:t>
            </a:r>
            <a:r>
              <a:rPr lang="tr-TR" dirty="0"/>
              <a:t> </a:t>
            </a:r>
            <a:r>
              <a:rPr lang="tr-TR" dirty="0" err="1"/>
              <a:t>natwork</a:t>
            </a:r>
            <a:r>
              <a:rPr lang="tr-TR" baseline="0" dirty="0"/>
              <a:t> </a:t>
            </a:r>
            <a:r>
              <a:rPr lang="tr-TR" baseline="0" dirty="0" err="1"/>
              <a:t>değilde</a:t>
            </a:r>
            <a:r>
              <a:rPr lang="tr-TR" baseline="0" dirty="0"/>
              <a:t> </a:t>
            </a:r>
            <a:r>
              <a:rPr lang="tr-TR" baseline="0" dirty="0" err="1"/>
              <a:t>bridge</a:t>
            </a:r>
            <a:r>
              <a:rPr lang="tr-TR" baseline="0" dirty="0"/>
              <a:t> seçersek eth0 192 ile başlayan bir ip alırdı</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12</a:t>
            </a:fld>
            <a:endParaRPr lang="tr-TR"/>
          </a:p>
        </p:txBody>
      </p:sp>
    </p:spTree>
    <p:extLst>
      <p:ext uri="{BB962C8B-B14F-4D97-AF65-F5344CB8AC3E}">
        <p14:creationId xmlns:p14="http://schemas.microsoft.com/office/powerpoint/2010/main" val="45671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Free</a:t>
            </a:r>
            <a:r>
              <a:rPr lang="tr-TR" dirty="0"/>
              <a:t> </a:t>
            </a:r>
            <a:r>
              <a:rPr lang="tr-TR" dirty="0" err="1"/>
              <a:t>Openvpn</a:t>
            </a:r>
            <a:r>
              <a:rPr lang="tr-TR" dirty="0"/>
              <a:t> </a:t>
            </a:r>
            <a:r>
              <a:rPr lang="tr-TR" dirty="0" err="1"/>
              <a:t>vpnbook</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14</a:t>
            </a:fld>
            <a:endParaRPr lang="tr-TR"/>
          </a:p>
        </p:txBody>
      </p:sp>
    </p:spTree>
    <p:extLst>
      <p:ext uri="{BB962C8B-B14F-4D97-AF65-F5344CB8AC3E}">
        <p14:creationId xmlns:p14="http://schemas.microsoft.com/office/powerpoint/2010/main" val="405093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İnce nokta </a:t>
            </a:r>
            <a:r>
              <a:rPr lang="tr-TR" dirty="0" err="1"/>
              <a:t>vpn</a:t>
            </a:r>
            <a:r>
              <a:rPr lang="tr-TR" dirty="0"/>
              <a:t> çalışan terminali kapatmamak</a:t>
            </a:r>
          </a:p>
        </p:txBody>
      </p:sp>
      <p:sp>
        <p:nvSpPr>
          <p:cNvPr id="4" name="Slayt Numarası Yer Tutucusu 3"/>
          <p:cNvSpPr>
            <a:spLocks noGrp="1"/>
          </p:cNvSpPr>
          <p:nvPr>
            <p:ph type="sldNum" sz="quarter" idx="10"/>
          </p:nvPr>
        </p:nvSpPr>
        <p:spPr/>
        <p:txBody>
          <a:bodyPr/>
          <a:lstStyle/>
          <a:p>
            <a:fld id="{7D989916-481B-4D2F-8620-CCF774490975}" type="slidenum">
              <a:rPr lang="tr-TR" smtClean="0"/>
              <a:t>20</a:t>
            </a:fld>
            <a:endParaRPr lang="tr-TR"/>
          </a:p>
        </p:txBody>
      </p:sp>
    </p:spTree>
    <p:extLst>
      <p:ext uri="{BB962C8B-B14F-4D97-AF65-F5344CB8AC3E}">
        <p14:creationId xmlns:p14="http://schemas.microsoft.com/office/powerpoint/2010/main" val="1280807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Mac değiştirmenin başka yolları</a:t>
            </a:r>
            <a:r>
              <a:rPr lang="tr-TR" baseline="0" dirty="0"/>
              <a:t> da var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26</a:t>
            </a:fld>
            <a:endParaRPr lang="tr-TR"/>
          </a:p>
        </p:txBody>
      </p:sp>
    </p:spTree>
    <p:extLst>
      <p:ext uri="{BB962C8B-B14F-4D97-AF65-F5344CB8AC3E}">
        <p14:creationId xmlns:p14="http://schemas.microsoft.com/office/powerpoint/2010/main" val="3766872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7D989916-481B-4D2F-8620-CCF774490975}" type="slidenum">
              <a:rPr lang="tr-TR" smtClean="0"/>
              <a:t>33</a:t>
            </a:fld>
            <a:endParaRPr lang="tr-TR"/>
          </a:p>
        </p:txBody>
      </p:sp>
    </p:spTree>
    <p:extLst>
      <p:ext uri="{BB962C8B-B14F-4D97-AF65-F5344CB8AC3E}">
        <p14:creationId xmlns:p14="http://schemas.microsoft.com/office/powerpoint/2010/main" val="250315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Airmon-ng</a:t>
            </a:r>
            <a:r>
              <a:rPr lang="tr-TR" dirty="0"/>
              <a:t> stop {ağ adı} monitör </a:t>
            </a:r>
            <a:r>
              <a:rPr lang="tr-TR" dirty="0" err="1"/>
              <a:t>modu</a:t>
            </a:r>
            <a:r>
              <a:rPr lang="tr-TR" dirty="0"/>
              <a:t> kapatır ancak bazen çalışmıyor</a:t>
            </a:r>
          </a:p>
        </p:txBody>
      </p:sp>
      <p:sp>
        <p:nvSpPr>
          <p:cNvPr id="4" name="Slayt Numarası Yer Tutucusu 3"/>
          <p:cNvSpPr>
            <a:spLocks noGrp="1"/>
          </p:cNvSpPr>
          <p:nvPr>
            <p:ph type="sldNum" sz="quarter" idx="10"/>
          </p:nvPr>
        </p:nvSpPr>
        <p:spPr/>
        <p:txBody>
          <a:bodyPr/>
          <a:lstStyle/>
          <a:p>
            <a:fld id="{7D989916-481B-4D2F-8620-CCF774490975}" type="slidenum">
              <a:rPr lang="tr-TR" smtClean="0"/>
              <a:t>36</a:t>
            </a:fld>
            <a:endParaRPr lang="tr-TR"/>
          </a:p>
        </p:txBody>
      </p:sp>
    </p:spTree>
    <p:extLst>
      <p:ext uri="{BB962C8B-B14F-4D97-AF65-F5344CB8AC3E}">
        <p14:creationId xmlns:p14="http://schemas.microsoft.com/office/powerpoint/2010/main" val="3969728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airdump-ng</a:t>
            </a:r>
            <a:r>
              <a:rPr lang="tr-TR" sz="1200" b="0" i="0" kern="1200" dirty="0">
                <a:solidFill>
                  <a:schemeClr val="tx1"/>
                </a:solidFill>
                <a:effectLst/>
                <a:latin typeface="+mn-lt"/>
                <a:ea typeface="+mn-ea"/>
                <a:cs typeface="+mn-cs"/>
              </a:rPr>
              <a:t> komutu, Kablosuz Ağları (</a:t>
            </a:r>
            <a:r>
              <a:rPr lang="tr-TR" sz="1200" b="0" i="0" kern="1200" dirty="0" err="1">
                <a:solidFill>
                  <a:schemeClr val="tx1"/>
                </a:solidFill>
                <a:effectLst/>
                <a:latin typeface="+mn-lt"/>
                <a:ea typeface="+mn-ea"/>
                <a:cs typeface="+mn-cs"/>
              </a:rPr>
              <a:t>Wi</a:t>
            </a:r>
            <a:r>
              <a:rPr lang="tr-TR" sz="1200" b="0" i="0" kern="1200" dirty="0">
                <a:solidFill>
                  <a:schemeClr val="tx1"/>
                </a:solidFill>
                <a:effectLst/>
                <a:latin typeface="+mn-lt"/>
                <a:ea typeface="+mn-ea"/>
                <a:cs typeface="+mn-cs"/>
              </a:rPr>
              <a:t>-Fi) izleme ve analiz etme amacıyla kullanılan bir araçtır. Bu komut, çevredeki </a:t>
            </a:r>
            <a:r>
              <a:rPr lang="tr-TR" sz="1200" b="0" i="0" kern="1200" dirty="0" err="1">
                <a:solidFill>
                  <a:schemeClr val="tx1"/>
                </a:solidFill>
                <a:effectLst/>
                <a:latin typeface="+mn-lt"/>
                <a:ea typeface="+mn-ea"/>
                <a:cs typeface="+mn-cs"/>
              </a:rPr>
              <a:t>Wi</a:t>
            </a:r>
            <a:r>
              <a:rPr lang="tr-TR" sz="1200" b="0" i="0" kern="1200" dirty="0">
                <a:solidFill>
                  <a:schemeClr val="tx1"/>
                </a:solidFill>
                <a:effectLst/>
                <a:latin typeface="+mn-lt"/>
                <a:ea typeface="+mn-ea"/>
                <a:cs typeface="+mn-cs"/>
              </a:rPr>
              <a:t>-Fi ağlarının istatistiklerini ve özelliklerini toplar.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43</a:t>
            </a:fld>
            <a:endParaRPr lang="tr-TR"/>
          </a:p>
        </p:txBody>
      </p:sp>
    </p:spTree>
    <p:extLst>
      <p:ext uri="{BB962C8B-B14F-4D97-AF65-F5344CB8AC3E}">
        <p14:creationId xmlns:p14="http://schemas.microsoft.com/office/powerpoint/2010/main" val="531637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341AC69F-197F-40FF-A27E-9241B75292B3}" type="datetimeFigureOut">
              <a:rPr lang="tr-TR" smtClean="0"/>
              <a:t>30.10.2025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90379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341AC69F-197F-40FF-A27E-9241B75292B3}" type="datetimeFigureOut">
              <a:rPr lang="tr-TR" smtClean="0"/>
              <a:t>30.10.2025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3000155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341AC69F-197F-40FF-A27E-9241B75292B3}" type="datetimeFigureOut">
              <a:rPr lang="tr-TR" smtClean="0"/>
              <a:t>30.10.2025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3591379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341AC69F-197F-40FF-A27E-9241B75292B3}" type="datetimeFigureOut">
              <a:rPr lang="tr-TR" smtClean="0"/>
              <a:t>30.10.2025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408994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341AC69F-197F-40FF-A27E-9241B75292B3}" type="datetimeFigureOut">
              <a:rPr lang="tr-TR" smtClean="0"/>
              <a:t>30.10.2025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96737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341AC69F-197F-40FF-A27E-9241B75292B3}" type="datetimeFigureOut">
              <a:rPr lang="tr-TR" smtClean="0"/>
              <a:t>30.10.2025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1671404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341AC69F-197F-40FF-A27E-9241B75292B3}" type="datetimeFigureOut">
              <a:rPr lang="tr-TR" smtClean="0"/>
              <a:t>30.10.2025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210272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341AC69F-197F-40FF-A27E-9241B75292B3}" type="datetimeFigureOut">
              <a:rPr lang="tr-TR" smtClean="0"/>
              <a:t>30.10.2025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797421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341AC69F-197F-40FF-A27E-9241B75292B3}" type="datetimeFigureOut">
              <a:rPr lang="tr-TR" smtClean="0"/>
              <a:t>30.10.2025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353271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341AC69F-197F-40FF-A27E-9241B75292B3}" type="datetimeFigureOut">
              <a:rPr lang="tr-TR" smtClean="0"/>
              <a:t>30.10.2025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140076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341AC69F-197F-40FF-A27E-9241B75292B3}" type="datetimeFigureOut">
              <a:rPr lang="tr-TR" smtClean="0"/>
              <a:t>30.10.2025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423037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AC69F-197F-40FF-A27E-9241B75292B3}" type="datetimeFigureOut">
              <a:rPr lang="tr-TR" smtClean="0"/>
              <a:t>30.10.2025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CA12C-3532-4862-8CB5-871BE8096672}" type="slidenum">
              <a:rPr lang="tr-TR" smtClean="0"/>
              <a:t>‹#›</a:t>
            </a:fld>
            <a:endParaRPr lang="tr-TR"/>
          </a:p>
        </p:txBody>
      </p:sp>
    </p:spTree>
    <p:extLst>
      <p:ext uri="{BB962C8B-B14F-4D97-AF65-F5344CB8AC3E}">
        <p14:creationId xmlns:p14="http://schemas.microsoft.com/office/powerpoint/2010/main" val="4128002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ilgem.tubitak.gov.tr/sge-kurumsa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morrownr/USB-WiFi/issues/275?utm_source=chatgpt.com" TargetMode="External"/><Relationship Id="rId3" Type="http://schemas.openxmlformats.org/officeDocument/2006/relationships/hyperlink" Target="https://www.wirelesshack.org/review-panda-wireless-pau09-n600-dual-band-wifi-dongle.html?utm_source=chatgpt.com" TargetMode="External"/><Relationship Id="rId7" Type="http://schemas.openxmlformats.org/officeDocument/2006/relationships/hyperlink" Target="https://github.com/morrownr/USB-WiFi/issues/474?utm_source=chatgpt.com" TargetMode="External"/><Relationship Id="rId2" Type="http://schemas.openxmlformats.org/officeDocument/2006/relationships/hyperlink" Target="https://github.com/morrownr/USB-WiFi/issues/382?utm_source=chatgpt.com" TargetMode="External"/><Relationship Id="rId1" Type="http://schemas.openxmlformats.org/officeDocument/2006/relationships/slideLayout" Target="../slideLayouts/slideLayout2.xml"/><Relationship Id="rId6" Type="http://schemas.openxmlformats.org/officeDocument/2006/relationships/hyperlink" Target="https://hackyourmom.com/en/kibervijna/english-usb-wi-fi-adaptery-z-pidtrymkoyu-rezhymu-monitora-ta-bezdrotovyh-inyekczij/?utm_source=chatgpt.com" TargetMode="External"/><Relationship Id="rId5" Type="http://schemas.openxmlformats.org/officeDocument/2006/relationships/hyperlink" Target="https://michaelneuper.com/posts/enable-monitor-mode-on-tp-link/?utm_source=chatgpt.com" TargetMode="External"/><Relationship Id="rId10" Type="http://schemas.openxmlformats.org/officeDocument/2006/relationships/hyperlink" Target="https://github.com/aircrack-ng/rtl8812au?utm_source=chatgpt.com" TargetMode="External"/><Relationship Id="rId4" Type="http://schemas.openxmlformats.org/officeDocument/2006/relationships/hyperlink" Target="https://zsecurity.org/product/atheros-ar9271-2-4-ghz-usb-wifi-wireless-adapter/?srsltid=AfmBOoqsePajXyS4KPw_-_-I2UEHiabGrMXJzP_gZxeTzwpOipgeuhHX&amp;utm_source=chatgpt.com" TargetMode="External"/><Relationship Id="rId9" Type="http://schemas.openxmlformats.org/officeDocument/2006/relationships/hyperlink" Target="https://medo64.com/posts/running-comfast-cf-953ax-on-ubuntu-22-04?utm_source=chatgp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a:t>Siber Güvenliğin Temelleri</a:t>
            </a:r>
          </a:p>
        </p:txBody>
      </p:sp>
      <p:sp>
        <p:nvSpPr>
          <p:cNvPr id="4" name="Alt Başlık 3"/>
          <p:cNvSpPr>
            <a:spLocks noGrp="1"/>
          </p:cNvSpPr>
          <p:nvPr>
            <p:ph type="subTitle" idx="1"/>
          </p:nvPr>
        </p:nvSpPr>
        <p:spPr/>
        <p:txBody>
          <a:bodyPr/>
          <a:lstStyle/>
          <a:p>
            <a:r>
              <a:rPr lang="tr-TR" dirty="0"/>
              <a:t>5. hafta: Uygulama</a:t>
            </a:r>
          </a:p>
        </p:txBody>
      </p:sp>
    </p:spTree>
    <p:extLst>
      <p:ext uri="{BB962C8B-B14F-4D97-AF65-F5344CB8AC3E}">
        <p14:creationId xmlns:p14="http://schemas.microsoft.com/office/powerpoint/2010/main" val="187237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4294967295"/>
          </p:nvPr>
        </p:nvPicPr>
        <p:blipFill>
          <a:blip r:embed="rId3"/>
          <a:stretch>
            <a:fillRect/>
          </a:stretch>
        </p:blipFill>
        <p:spPr>
          <a:xfrm>
            <a:off x="1483360" y="193039"/>
            <a:ext cx="8128000" cy="6755261"/>
          </a:xfrm>
          <a:prstGeom prst="rect">
            <a:avLst/>
          </a:prstGeom>
        </p:spPr>
      </p:pic>
    </p:spTree>
    <p:extLst>
      <p:ext uri="{BB962C8B-B14F-4D97-AF65-F5344CB8AC3E}">
        <p14:creationId xmlns:p14="http://schemas.microsoft.com/office/powerpoint/2010/main" val="2232525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3"/>
          <a:stretch>
            <a:fillRect/>
          </a:stretch>
        </p:blipFill>
        <p:spPr>
          <a:xfrm>
            <a:off x="748741" y="860424"/>
            <a:ext cx="11119772" cy="5347335"/>
          </a:xfrm>
          <a:prstGeom prst="rect">
            <a:avLst/>
          </a:prstGeom>
        </p:spPr>
      </p:pic>
    </p:spTree>
    <p:extLst>
      <p:ext uri="{BB962C8B-B14F-4D97-AF65-F5344CB8AC3E}">
        <p14:creationId xmlns:p14="http://schemas.microsoft.com/office/powerpoint/2010/main" val="3301318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Wifi bağlanmış mı?</a:t>
            </a:r>
          </a:p>
        </p:txBody>
      </p:sp>
      <p:pic>
        <p:nvPicPr>
          <p:cNvPr id="4" name="İçerik Yer Tutucusu 3"/>
          <p:cNvPicPr>
            <a:picLocks noGrp="1" noChangeAspect="1"/>
          </p:cNvPicPr>
          <p:nvPr>
            <p:ph idx="1"/>
          </p:nvPr>
        </p:nvPicPr>
        <p:blipFill>
          <a:blip r:embed="rId3"/>
          <a:stretch>
            <a:fillRect/>
          </a:stretch>
        </p:blipFill>
        <p:spPr>
          <a:xfrm>
            <a:off x="4777316" y="647749"/>
            <a:ext cx="6780700" cy="5560173"/>
          </a:xfrm>
          <a:prstGeom prst="rect">
            <a:avLst/>
          </a:prstGeom>
        </p:spPr>
      </p:pic>
    </p:spTree>
    <p:extLst>
      <p:ext uri="{BB962C8B-B14F-4D97-AF65-F5344CB8AC3E}">
        <p14:creationId xmlns:p14="http://schemas.microsoft.com/office/powerpoint/2010/main" val="239209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İki bağlantıdan birini iptal edebiliriz</a:t>
            </a:r>
          </a:p>
        </p:txBody>
      </p:sp>
      <p:pic>
        <p:nvPicPr>
          <p:cNvPr id="4" name="İçerik Yer Tutucusu 3"/>
          <p:cNvPicPr>
            <a:picLocks noGrp="1" noChangeAspect="1"/>
          </p:cNvPicPr>
          <p:nvPr>
            <p:ph idx="1"/>
          </p:nvPr>
        </p:nvPicPr>
        <p:blipFill>
          <a:blip r:embed="rId2"/>
          <a:stretch>
            <a:fillRect/>
          </a:stretch>
        </p:blipFill>
        <p:spPr>
          <a:xfrm>
            <a:off x="5106589" y="643466"/>
            <a:ext cx="6122154" cy="5568739"/>
          </a:xfrm>
          <a:prstGeom prst="rect">
            <a:avLst/>
          </a:prstGeom>
        </p:spPr>
      </p:pic>
    </p:spTree>
    <p:extLst>
      <p:ext uri="{BB962C8B-B14F-4D97-AF65-F5344CB8AC3E}">
        <p14:creationId xmlns:p14="http://schemas.microsoft.com/office/powerpoint/2010/main" val="218997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6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a:extLst>
              <a:ext uri="{FF2B5EF4-FFF2-40B4-BE49-F238E27FC236}">
                <a16:creationId xmlns:a16="http://schemas.microsoft.com/office/drawing/2014/main" id="{9B1B80B4-C9CC-824B-C69F-5422A46194A9}"/>
              </a:ext>
            </a:extLst>
          </p:cNvPr>
          <p:cNvPicPr>
            <a:picLocks noChangeAspect="1"/>
          </p:cNvPicPr>
          <p:nvPr/>
        </p:nvPicPr>
        <p:blipFill>
          <a:blip r:embed="rId3"/>
          <a:stretch>
            <a:fillRect/>
          </a:stretch>
        </p:blipFill>
        <p:spPr>
          <a:xfrm>
            <a:off x="2130829" y="643467"/>
            <a:ext cx="7930341" cy="5571066"/>
          </a:xfrm>
          <a:prstGeom prst="rect">
            <a:avLst/>
          </a:prstGeom>
        </p:spPr>
      </p:pic>
    </p:spTree>
    <p:extLst>
      <p:ext uri="{BB962C8B-B14F-4D97-AF65-F5344CB8AC3E}">
        <p14:creationId xmlns:p14="http://schemas.microsoft.com/office/powerpoint/2010/main" val="3970039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1019F04-93B0-B81A-24C6-EFA266B4A9F7}"/>
              </a:ext>
            </a:extLst>
          </p:cNvPr>
          <p:cNvPicPr>
            <a:picLocks noChangeAspect="1"/>
          </p:cNvPicPr>
          <p:nvPr/>
        </p:nvPicPr>
        <p:blipFill>
          <a:blip r:embed="rId2"/>
          <a:stretch>
            <a:fillRect/>
          </a:stretch>
        </p:blipFill>
        <p:spPr>
          <a:xfrm>
            <a:off x="512832" y="1271203"/>
            <a:ext cx="11376137" cy="3056957"/>
          </a:xfrm>
          <a:prstGeom prst="rect">
            <a:avLst/>
          </a:prstGeom>
        </p:spPr>
      </p:pic>
    </p:spTree>
    <p:extLst>
      <p:ext uri="{BB962C8B-B14F-4D97-AF65-F5344CB8AC3E}">
        <p14:creationId xmlns:p14="http://schemas.microsoft.com/office/powerpoint/2010/main" val="2970281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p:cNvPicPr>
            <a:picLocks noGrp="1" noChangeAspect="1"/>
          </p:cNvPicPr>
          <p:nvPr>
            <p:ph idx="1"/>
          </p:nvPr>
        </p:nvPicPr>
        <p:blipFill>
          <a:blip r:embed="rId2"/>
          <a:stretch>
            <a:fillRect/>
          </a:stretch>
        </p:blipFill>
        <p:spPr>
          <a:xfrm>
            <a:off x="1289303" y="1829381"/>
            <a:ext cx="9613397" cy="793105"/>
          </a:xfrm>
          <a:prstGeom prst="rect">
            <a:avLst/>
          </a:prstGeom>
        </p:spPr>
      </p:pic>
      <p:sp>
        <p:nvSpPr>
          <p:cNvPr id="11" name="Right Triangle 10">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289304" y="3429000"/>
            <a:ext cx="8921672" cy="1713305"/>
          </a:xfrm>
        </p:spPr>
        <p:txBody>
          <a:bodyPr vert="horz" lIns="91440" tIns="45720" rIns="91440" bIns="45720" rtlCol="0" anchor="b">
            <a:normAutofit/>
          </a:bodyPr>
          <a:lstStyle/>
          <a:p>
            <a:r>
              <a:rPr lang="en-US" sz="8000" kern="1200">
                <a:solidFill>
                  <a:schemeClr val="tx1"/>
                </a:solidFill>
                <a:latin typeface="+mj-lt"/>
                <a:ea typeface="+mj-ea"/>
                <a:cs typeface="+mj-cs"/>
              </a:rPr>
              <a:t>vpnbook kullanmak</a:t>
            </a:r>
          </a:p>
        </p:txBody>
      </p:sp>
    </p:spTree>
    <p:extLst>
      <p:ext uri="{BB962C8B-B14F-4D97-AF65-F5344CB8AC3E}">
        <p14:creationId xmlns:p14="http://schemas.microsoft.com/office/powerpoint/2010/main" val="99826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846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Şifre yada k.a yanlışsa</a:t>
            </a:r>
          </a:p>
        </p:txBody>
      </p:sp>
      <p:pic>
        <p:nvPicPr>
          <p:cNvPr id="4" name="İçerik Yer Tutucusu 3"/>
          <p:cNvPicPr>
            <a:picLocks noGrp="1" noChangeAspect="1"/>
          </p:cNvPicPr>
          <p:nvPr>
            <p:ph idx="1"/>
          </p:nvPr>
        </p:nvPicPr>
        <p:blipFill>
          <a:blip r:embed="rId2"/>
          <a:stretch>
            <a:fillRect/>
          </a:stretch>
        </p:blipFill>
        <p:spPr>
          <a:xfrm>
            <a:off x="4289657" y="961812"/>
            <a:ext cx="6686084" cy="4930987"/>
          </a:xfrm>
          <a:prstGeom prst="rect">
            <a:avLst/>
          </a:prstGeom>
        </p:spPr>
      </p:pic>
    </p:spTree>
    <p:extLst>
      <p:ext uri="{BB962C8B-B14F-4D97-AF65-F5344CB8AC3E}">
        <p14:creationId xmlns:p14="http://schemas.microsoft.com/office/powerpoint/2010/main" val="3412743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4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Tamamen kurulunca</a:t>
            </a:r>
          </a:p>
        </p:txBody>
      </p:sp>
      <p:pic>
        <p:nvPicPr>
          <p:cNvPr id="4" name="İçerik Yer Tutucusu 3"/>
          <p:cNvPicPr>
            <a:picLocks noGrp="1" noChangeAspect="1"/>
          </p:cNvPicPr>
          <p:nvPr>
            <p:ph idx="1"/>
          </p:nvPr>
        </p:nvPicPr>
        <p:blipFill>
          <a:blip r:embed="rId2"/>
          <a:stretch>
            <a:fillRect/>
          </a:stretch>
        </p:blipFill>
        <p:spPr>
          <a:xfrm>
            <a:off x="4266838" y="961812"/>
            <a:ext cx="6731722" cy="4930987"/>
          </a:xfrm>
          <a:prstGeom prst="rect">
            <a:avLst/>
          </a:prstGeom>
        </p:spPr>
      </p:pic>
    </p:spTree>
    <p:extLst>
      <p:ext uri="{BB962C8B-B14F-4D97-AF65-F5344CB8AC3E}">
        <p14:creationId xmlns:p14="http://schemas.microsoft.com/office/powerpoint/2010/main" val="190151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54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Test</a:t>
            </a:r>
          </a:p>
        </p:txBody>
      </p:sp>
      <p:pic>
        <p:nvPicPr>
          <p:cNvPr id="4" name="İçerik Yer Tutucusu 3"/>
          <p:cNvPicPr>
            <a:picLocks noGrp="1" noChangeAspect="1"/>
          </p:cNvPicPr>
          <p:nvPr>
            <p:ph idx="1"/>
          </p:nvPr>
        </p:nvPicPr>
        <p:blipFill>
          <a:blip r:embed="rId2"/>
          <a:stretch>
            <a:fillRect/>
          </a:stretch>
        </p:blipFill>
        <p:spPr>
          <a:xfrm>
            <a:off x="4038600" y="1729094"/>
            <a:ext cx="7188199" cy="3396423"/>
          </a:xfrm>
          <a:prstGeom prst="rect">
            <a:avLst/>
          </a:prstGeom>
        </p:spPr>
      </p:pic>
    </p:spTree>
    <p:extLst>
      <p:ext uri="{BB962C8B-B14F-4D97-AF65-F5344CB8AC3E}">
        <p14:creationId xmlns:p14="http://schemas.microsoft.com/office/powerpoint/2010/main" val="241202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5F87BAD-A9FE-3153-8EFC-60DB682F1165}"/>
              </a:ext>
            </a:extLst>
          </p:cNvPr>
          <p:cNvPicPr>
            <a:picLocks noChangeAspect="1"/>
          </p:cNvPicPr>
          <p:nvPr/>
        </p:nvPicPr>
        <p:blipFill>
          <a:blip r:embed="rId2">
            <a:alphaModFix amt="50000"/>
          </a:blip>
          <a:srcRect/>
          <a:stretch>
            <a:fillRect/>
          </a:stretch>
        </p:blipFill>
        <p:spPr>
          <a:xfrm>
            <a:off x="20" y="1"/>
            <a:ext cx="12191980" cy="6857999"/>
          </a:xfrm>
          <a:prstGeom prst="rect">
            <a:avLst/>
          </a:prstGeom>
        </p:spPr>
      </p:pic>
      <p:sp>
        <p:nvSpPr>
          <p:cNvPr id="2" name="Unvan 1"/>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UYGULAMA</a:t>
            </a:r>
          </a:p>
        </p:txBody>
      </p:sp>
    </p:spTree>
    <p:extLst>
      <p:ext uri="{BB962C8B-B14F-4D97-AF65-F5344CB8AC3E}">
        <p14:creationId xmlns:p14="http://schemas.microsoft.com/office/powerpoint/2010/main" val="1712791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F75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Test</a:t>
            </a:r>
          </a:p>
        </p:txBody>
      </p:sp>
      <p:pic>
        <p:nvPicPr>
          <p:cNvPr id="4" name="İçerik Yer Tutucusu 3"/>
          <p:cNvPicPr>
            <a:picLocks noGrp="1" noChangeAspect="1"/>
          </p:cNvPicPr>
          <p:nvPr>
            <p:ph idx="1"/>
          </p:nvPr>
        </p:nvPicPr>
        <p:blipFill>
          <a:blip r:embed="rId3"/>
          <a:stretch>
            <a:fillRect/>
          </a:stretch>
        </p:blipFill>
        <p:spPr>
          <a:xfrm>
            <a:off x="4038600" y="2034592"/>
            <a:ext cx="7188199" cy="2785426"/>
          </a:xfrm>
          <a:prstGeom prst="rect">
            <a:avLst/>
          </a:prstGeom>
        </p:spPr>
      </p:pic>
    </p:spTree>
    <p:extLst>
      <p:ext uri="{BB962C8B-B14F-4D97-AF65-F5344CB8AC3E}">
        <p14:creationId xmlns:p14="http://schemas.microsoft.com/office/powerpoint/2010/main" val="786696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DNS için</a:t>
            </a:r>
          </a:p>
        </p:txBody>
      </p:sp>
      <p:pic>
        <p:nvPicPr>
          <p:cNvPr id="4" name="İçerik Yer Tutucusu 3"/>
          <p:cNvPicPr>
            <a:picLocks noGrp="1" noChangeAspect="1"/>
          </p:cNvPicPr>
          <p:nvPr>
            <p:ph idx="1"/>
          </p:nvPr>
        </p:nvPicPr>
        <p:blipFill>
          <a:blip r:embed="rId2"/>
          <a:stretch>
            <a:fillRect/>
          </a:stretch>
        </p:blipFill>
        <p:spPr>
          <a:xfrm>
            <a:off x="4777316" y="944404"/>
            <a:ext cx="6780700" cy="4966863"/>
          </a:xfrm>
          <a:prstGeom prst="rect">
            <a:avLst/>
          </a:prstGeom>
        </p:spPr>
      </p:pic>
    </p:spTree>
    <p:extLst>
      <p:ext uri="{BB962C8B-B14F-4D97-AF65-F5344CB8AC3E}">
        <p14:creationId xmlns:p14="http://schemas.microsoft.com/office/powerpoint/2010/main" val="2418991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5065" y="1463040"/>
            <a:ext cx="3796306" cy="2690949"/>
          </a:xfrm>
        </p:spPr>
        <p:txBody>
          <a:bodyPr anchor="t">
            <a:normAutofit/>
          </a:bodyPr>
          <a:lstStyle/>
          <a:p>
            <a:r>
              <a:rPr lang="tr-TR" sz="4800" b="1"/>
              <a:t>Media Access Control (MAC) Adresi</a:t>
            </a:r>
            <a:endParaRPr lang="tr-TR" sz="4800"/>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p:cNvSpPr>
            <a:spLocks noGrp="1"/>
          </p:cNvSpPr>
          <p:nvPr>
            <p:ph idx="1"/>
          </p:nvPr>
        </p:nvSpPr>
        <p:spPr>
          <a:xfrm>
            <a:off x="5656218" y="1463039"/>
            <a:ext cx="5542387" cy="4300447"/>
          </a:xfrm>
        </p:spPr>
        <p:txBody>
          <a:bodyPr anchor="t">
            <a:normAutofit/>
          </a:bodyPr>
          <a:lstStyle/>
          <a:p>
            <a:r>
              <a:rPr lang="tr-TR" sz="2200"/>
              <a:t>Bu durumda "MAC", bir ağ ara yüzünü benzersiz bir şekilde tanımlayan bir adres türünü ifade eder. Her ağ ara yüzüne (örneğin, bir ağ kartına) atanmış olan 12 haneli bir sayı ve harf kombinasyonundan oluşur. Bu adres, veri iletişiminde cihazların kimlik doğrulaması ve yönlendirilmesi için kullanılır.</a:t>
            </a:r>
          </a:p>
        </p:txBody>
      </p:sp>
    </p:spTree>
    <p:extLst>
      <p:ext uri="{BB962C8B-B14F-4D97-AF65-F5344CB8AC3E}">
        <p14:creationId xmlns:p14="http://schemas.microsoft.com/office/powerpoint/2010/main" val="441032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MAC adresleri</a:t>
            </a:r>
          </a:p>
        </p:txBody>
      </p:sp>
      <p:pic>
        <p:nvPicPr>
          <p:cNvPr id="6" name="İçerik Yer Tutucusu 5"/>
          <p:cNvPicPr>
            <a:picLocks noGrp="1" noChangeAspect="1"/>
          </p:cNvPicPr>
          <p:nvPr>
            <p:ph idx="1"/>
          </p:nvPr>
        </p:nvPicPr>
        <p:blipFill>
          <a:blip r:embed="rId2"/>
          <a:stretch>
            <a:fillRect/>
          </a:stretch>
        </p:blipFill>
        <p:spPr>
          <a:xfrm>
            <a:off x="4777316" y="783362"/>
            <a:ext cx="6780700" cy="5288946"/>
          </a:xfrm>
          <a:prstGeom prst="rect">
            <a:avLst/>
          </a:prstGeom>
        </p:spPr>
      </p:pic>
    </p:spTree>
    <p:extLst>
      <p:ext uri="{BB962C8B-B14F-4D97-AF65-F5344CB8AC3E}">
        <p14:creationId xmlns:p14="http://schemas.microsoft.com/office/powerpoint/2010/main" val="199870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F53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MAC adresini değiştirmek</a:t>
            </a:r>
          </a:p>
        </p:txBody>
      </p:sp>
      <p:pic>
        <p:nvPicPr>
          <p:cNvPr id="4" name="İçerik Yer Tutucusu 3"/>
          <p:cNvPicPr>
            <a:picLocks noGrp="1" noChangeAspect="1"/>
          </p:cNvPicPr>
          <p:nvPr>
            <p:ph idx="1"/>
          </p:nvPr>
        </p:nvPicPr>
        <p:blipFill>
          <a:blip r:embed="rId2"/>
          <a:stretch>
            <a:fillRect/>
          </a:stretch>
        </p:blipFill>
        <p:spPr>
          <a:xfrm>
            <a:off x="4300952" y="961812"/>
            <a:ext cx="6663495" cy="4930987"/>
          </a:xfrm>
          <a:prstGeom prst="rect">
            <a:avLst/>
          </a:prstGeom>
        </p:spPr>
      </p:pic>
    </p:spTree>
    <p:extLst>
      <p:ext uri="{BB962C8B-B14F-4D97-AF65-F5344CB8AC3E}">
        <p14:creationId xmlns:p14="http://schemas.microsoft.com/office/powerpoint/2010/main" val="3758653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Test</a:t>
            </a:r>
          </a:p>
        </p:txBody>
      </p:sp>
      <p:pic>
        <p:nvPicPr>
          <p:cNvPr id="4" name="İçerik Yer Tutucusu 3"/>
          <p:cNvPicPr>
            <a:picLocks noGrp="1" noChangeAspect="1"/>
          </p:cNvPicPr>
          <p:nvPr>
            <p:ph idx="1"/>
          </p:nvPr>
        </p:nvPicPr>
        <p:blipFill>
          <a:blip r:embed="rId2"/>
          <a:stretch>
            <a:fillRect/>
          </a:stretch>
        </p:blipFill>
        <p:spPr>
          <a:xfrm>
            <a:off x="4777316" y="935928"/>
            <a:ext cx="6780700" cy="4983814"/>
          </a:xfrm>
          <a:prstGeom prst="rect">
            <a:avLst/>
          </a:prstGeom>
        </p:spPr>
      </p:pic>
    </p:spTree>
    <p:extLst>
      <p:ext uri="{BB962C8B-B14F-4D97-AF65-F5344CB8AC3E}">
        <p14:creationId xmlns:p14="http://schemas.microsoft.com/office/powerpoint/2010/main" val="1215039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Çalışmazsa</a:t>
            </a:r>
          </a:p>
        </p:txBody>
      </p:sp>
      <p:pic>
        <p:nvPicPr>
          <p:cNvPr id="4" name="İçerik Yer Tutucusu 3"/>
          <p:cNvPicPr>
            <a:picLocks noGrp="1" noChangeAspect="1"/>
          </p:cNvPicPr>
          <p:nvPr>
            <p:ph idx="1"/>
          </p:nvPr>
        </p:nvPicPr>
        <p:blipFill>
          <a:blip r:embed="rId3"/>
          <a:stretch>
            <a:fillRect/>
          </a:stretch>
        </p:blipFill>
        <p:spPr>
          <a:xfrm>
            <a:off x="4777316" y="1173253"/>
            <a:ext cx="6780700" cy="4509165"/>
          </a:xfrm>
          <a:prstGeom prst="rect">
            <a:avLst/>
          </a:prstGeom>
        </p:spPr>
      </p:pic>
    </p:spTree>
    <p:extLst>
      <p:ext uri="{BB962C8B-B14F-4D97-AF65-F5344CB8AC3E}">
        <p14:creationId xmlns:p14="http://schemas.microsoft.com/office/powerpoint/2010/main" val="2687828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43631" y="809898"/>
            <a:ext cx="9942716" cy="1554480"/>
          </a:xfrm>
        </p:spPr>
        <p:txBody>
          <a:bodyPr anchor="ctr">
            <a:normAutofit/>
          </a:bodyPr>
          <a:lstStyle/>
          <a:p>
            <a:r>
              <a:rPr lang="tr-TR" sz="4800"/>
              <a:t>Airmon-ng</a:t>
            </a:r>
          </a:p>
        </p:txBody>
      </p:sp>
      <p:sp>
        <p:nvSpPr>
          <p:cNvPr id="3" name="İçerik Yer Tutucusu 2"/>
          <p:cNvSpPr>
            <a:spLocks noGrp="1"/>
          </p:cNvSpPr>
          <p:nvPr>
            <p:ph idx="1"/>
          </p:nvPr>
        </p:nvSpPr>
        <p:spPr>
          <a:xfrm>
            <a:off x="1045028" y="3017522"/>
            <a:ext cx="9941319" cy="3124658"/>
          </a:xfrm>
        </p:spPr>
        <p:txBody>
          <a:bodyPr anchor="ctr">
            <a:normAutofit/>
          </a:bodyPr>
          <a:lstStyle/>
          <a:p>
            <a:r>
              <a:rPr lang="tr-TR" sz="2400"/>
              <a:t>Airmon-ng, Aircrack-ng adlı bir kablosuz ağ güvenlik aracının bir parçasıdır. Aircrack-ng, kablosuz ağları test etmek ve güvenlik açıklarını belirlemek amacıyla kullanılan bir dizi aracı içeren bir pakettir. airmon-ng özellikle kablosuz ağ trafiğini izlemek ve analiz etmek için kullanılır.</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383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43631" y="809898"/>
            <a:ext cx="9942716" cy="1554480"/>
          </a:xfrm>
        </p:spPr>
        <p:txBody>
          <a:bodyPr anchor="ctr">
            <a:normAutofit/>
          </a:bodyPr>
          <a:lstStyle/>
          <a:p>
            <a:r>
              <a:rPr lang="tr-TR" sz="4800"/>
              <a:t>Airmon-ng</a:t>
            </a:r>
          </a:p>
        </p:txBody>
      </p:sp>
      <p:sp>
        <p:nvSpPr>
          <p:cNvPr id="3" name="İçerik Yer Tutucusu 2"/>
          <p:cNvSpPr>
            <a:spLocks noGrp="1"/>
          </p:cNvSpPr>
          <p:nvPr>
            <p:ph idx="1"/>
          </p:nvPr>
        </p:nvSpPr>
        <p:spPr>
          <a:xfrm>
            <a:off x="1045028" y="3017522"/>
            <a:ext cx="9941319" cy="3124658"/>
          </a:xfrm>
        </p:spPr>
        <p:txBody>
          <a:bodyPr anchor="ctr">
            <a:normAutofit/>
          </a:bodyPr>
          <a:lstStyle/>
          <a:p>
            <a:r>
              <a:rPr lang="tr-TR" sz="2400"/>
              <a:t>Bu araç, bir kablosuz ağ adaptörünü "monitör moduna" geçirerek, kablosuz ağ trafiğini yakalamak ve incelemek için kullanılır. Monitör modu, adaptörün sadece alınan paketleri değil, aynı zamanda tüm kablosuz ağ trafiğini dinleyebilmesini sağlayan bir moddur. Bu özellik, ağ güvenlik testleri, ağ performansı izleme veya kablosuz ağ trafiğini analiz etme amaçlarıyla kullanılabilir.</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05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43631" y="809898"/>
            <a:ext cx="9942716" cy="1554480"/>
          </a:xfrm>
        </p:spPr>
        <p:txBody>
          <a:bodyPr anchor="ctr">
            <a:normAutofit/>
          </a:bodyPr>
          <a:lstStyle/>
          <a:p>
            <a:r>
              <a:rPr lang="tr-TR" sz="4800"/>
              <a:t>Airmon-ng</a:t>
            </a:r>
          </a:p>
        </p:txBody>
      </p:sp>
      <p:sp>
        <p:nvSpPr>
          <p:cNvPr id="3" name="İçerik Yer Tutucusu 2"/>
          <p:cNvSpPr>
            <a:spLocks noGrp="1"/>
          </p:cNvSpPr>
          <p:nvPr>
            <p:ph idx="1"/>
          </p:nvPr>
        </p:nvSpPr>
        <p:spPr>
          <a:xfrm>
            <a:off x="1045028" y="3017522"/>
            <a:ext cx="9941319" cy="3124658"/>
          </a:xfrm>
        </p:spPr>
        <p:txBody>
          <a:bodyPr anchor="ctr">
            <a:normAutofit/>
          </a:bodyPr>
          <a:lstStyle/>
          <a:p>
            <a:r>
              <a:rPr lang="tr-TR" sz="2400"/>
              <a:t>Airmon-ng, genel olarak kullanıcıya ağ güvenliği ve performansıyla ilgili bilgiler sağlamak, ağdaki güvenlik açıklarını tespit etmek ve kapatmak için kullanılır. </a:t>
            </a:r>
          </a:p>
          <a:p>
            <a:r>
              <a:rPr lang="tr-TR" sz="2400"/>
              <a:t>Ancak, bu tür araçları yasal ve etik kurallara uygun bir şekilde kullanmak önemlidir. </a:t>
            </a:r>
          </a:p>
          <a:p>
            <a:r>
              <a:rPr lang="tr-TR" sz="2400"/>
              <a:t>Kendi ağınız üzerinde veya izin almadan başkalarının ağlarını test etmek yasa dışı olabilir ve ciddi sonuçlara yol açabilir. Bu araçları kullanmadan önce, yerel yasalara ve etik kurallara saygı göstermek önemlidir.</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4111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325369"/>
            <a:ext cx="4368602" cy="1956841"/>
          </a:xfrm>
        </p:spPr>
        <p:txBody>
          <a:bodyPr anchor="b">
            <a:normAutofit/>
          </a:bodyPr>
          <a:lstStyle/>
          <a:p>
            <a:r>
              <a:rPr lang="tr-TR" sz="5400"/>
              <a:t>USB WİFİ Kali Linux</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p:cNvSpPr>
            <a:spLocks noGrp="1"/>
          </p:cNvSpPr>
          <p:nvPr>
            <p:ph idx="1"/>
          </p:nvPr>
        </p:nvSpPr>
        <p:spPr>
          <a:xfrm>
            <a:off x="640080" y="2872899"/>
            <a:ext cx="4243589" cy="3320668"/>
          </a:xfrm>
        </p:spPr>
        <p:txBody>
          <a:bodyPr>
            <a:normAutofit/>
          </a:bodyPr>
          <a:lstStyle/>
          <a:p>
            <a:r>
              <a:rPr lang="tr-TR" sz="2200"/>
              <a:t>Kali Linux için usb wifi kart yazarak aratılabilir.</a:t>
            </a:r>
          </a:p>
        </p:txBody>
      </p:sp>
      <p:pic>
        <p:nvPicPr>
          <p:cNvPr id="5" name="Picture 4" descr="Wi-Fi logosu resmi">
            <a:extLst>
              <a:ext uri="{FF2B5EF4-FFF2-40B4-BE49-F238E27FC236}">
                <a16:creationId xmlns:a16="http://schemas.microsoft.com/office/drawing/2014/main" id="{C3EFEB46-2A8A-C300-9B27-39554BD26668}"/>
              </a:ext>
            </a:extLst>
          </p:cNvPr>
          <p:cNvPicPr>
            <a:picLocks noChangeAspect="1"/>
          </p:cNvPicPr>
          <p:nvPr/>
        </p:nvPicPr>
        <p:blipFill>
          <a:blip r:embed="rId2"/>
          <a:srcRect l="15551" r="14237"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42732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Unvan 1"/>
          <p:cNvSpPr>
            <a:spLocks noGrp="1"/>
          </p:cNvSpPr>
          <p:nvPr>
            <p:ph type="title"/>
          </p:nvPr>
        </p:nvSpPr>
        <p:spPr>
          <a:xfrm>
            <a:off x="1371597" y="348865"/>
            <a:ext cx="10044023" cy="877729"/>
          </a:xfrm>
        </p:spPr>
        <p:txBody>
          <a:bodyPr anchor="ctr">
            <a:normAutofit/>
          </a:bodyPr>
          <a:lstStyle/>
          <a:p>
            <a:r>
              <a:rPr lang="tr-TR" sz="4000">
                <a:solidFill>
                  <a:srgbClr val="FFFFFF"/>
                </a:solidFill>
              </a:rPr>
              <a:t>Kısaca Monitor mod</a:t>
            </a:r>
          </a:p>
        </p:txBody>
      </p:sp>
      <p:graphicFrame>
        <p:nvGraphicFramePr>
          <p:cNvPr id="5" name="İçerik Yer Tutucusu 2">
            <a:extLst>
              <a:ext uri="{FF2B5EF4-FFF2-40B4-BE49-F238E27FC236}">
                <a16:creationId xmlns:a16="http://schemas.microsoft.com/office/drawing/2014/main" id="{2CB09523-E292-7E17-C360-7183DC3842C4}"/>
              </a:ext>
            </a:extLst>
          </p:cNvPr>
          <p:cNvGraphicFramePr>
            <a:graphicFrameLocks noGrp="1"/>
          </p:cNvGraphicFramePr>
          <p:nvPr>
            <p:ph idx="1"/>
            <p:extLst>
              <p:ext uri="{D42A27DB-BD31-4B8C-83A1-F6EECF244321}">
                <p14:modId xmlns:p14="http://schemas.microsoft.com/office/powerpoint/2010/main" val="39123828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705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Managed mode</a:t>
            </a:r>
          </a:p>
        </p:txBody>
      </p:sp>
      <p:pic>
        <p:nvPicPr>
          <p:cNvPr id="4" name="İçerik Yer Tutucusu 3"/>
          <p:cNvPicPr>
            <a:picLocks noGrp="1" noChangeAspect="1"/>
          </p:cNvPicPr>
          <p:nvPr>
            <p:ph idx="1"/>
          </p:nvPr>
        </p:nvPicPr>
        <p:blipFill>
          <a:blip r:embed="rId2"/>
          <a:stretch>
            <a:fillRect/>
          </a:stretch>
        </p:blipFill>
        <p:spPr>
          <a:xfrm>
            <a:off x="4777316" y="1902178"/>
            <a:ext cx="6780700" cy="3051314"/>
          </a:xfrm>
          <a:prstGeom prst="rect">
            <a:avLst/>
          </a:prstGeom>
        </p:spPr>
      </p:pic>
    </p:spTree>
    <p:extLst>
      <p:ext uri="{BB962C8B-B14F-4D97-AF65-F5344CB8AC3E}">
        <p14:creationId xmlns:p14="http://schemas.microsoft.com/office/powerpoint/2010/main" val="380214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DD983E42-044C-0CDD-021D-D7AE1F250686}"/>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Manage moda geçmek</a:t>
            </a:r>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eşgul Van">
            <a:extLst>
              <a:ext uri="{FF2B5EF4-FFF2-40B4-BE49-F238E27FC236}">
                <a16:creationId xmlns:a16="http://schemas.microsoft.com/office/drawing/2014/main" id="{3B487570-2A87-D3DC-0DD3-87114CA079B9}"/>
              </a:ext>
            </a:extLst>
          </p:cNvPr>
          <p:cNvPicPr>
            <a:picLocks noChangeAspect="1"/>
          </p:cNvPicPr>
          <p:nvPr/>
        </p:nvPicPr>
        <p:blipFill>
          <a:blip r:embed="rId2"/>
          <a:srcRect l="13339" r="19707"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67889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6360" y="3429000"/>
            <a:ext cx="4221480" cy="1270635"/>
          </a:xfrm>
        </p:spPr>
        <p:txBody>
          <a:bodyPr>
            <a:normAutofit/>
          </a:bodyPr>
          <a:lstStyle/>
          <a:p>
            <a:r>
              <a:rPr lang="tr-TR" sz="3000" dirty="0" err="1"/>
              <a:t>Airmon-ng</a:t>
            </a:r>
            <a:r>
              <a:rPr lang="tr-TR" sz="3000" dirty="0"/>
              <a:t> start {ağ adı} </a:t>
            </a:r>
            <a:r>
              <a:rPr lang="tr-TR" sz="3000" dirty="0">
                <a:sym typeface="Wingdings" panose="05000000000000000000" pitchFamily="2" charset="2"/>
              </a:rPr>
              <a:t></a:t>
            </a:r>
            <a:r>
              <a:rPr lang="tr-TR" sz="3000" dirty="0" err="1">
                <a:sym typeface="Wingdings" panose="05000000000000000000" pitchFamily="2" charset="2"/>
              </a:rPr>
              <a:t>Monitor</a:t>
            </a:r>
            <a:r>
              <a:rPr lang="tr-TR" sz="3000" dirty="0">
                <a:sym typeface="Wingdings" panose="05000000000000000000" pitchFamily="2" charset="2"/>
              </a:rPr>
              <a:t> </a:t>
            </a:r>
            <a:r>
              <a:rPr lang="tr-TR" sz="3000" dirty="0" err="1">
                <a:sym typeface="Wingdings" panose="05000000000000000000" pitchFamily="2" charset="2"/>
              </a:rPr>
              <a:t>mode</a:t>
            </a:r>
            <a:endParaRPr lang="tr-TR" sz="3000" dirty="0"/>
          </a:p>
        </p:txBody>
      </p:sp>
      <p:pic>
        <p:nvPicPr>
          <p:cNvPr id="4" name="İçerik Yer Tutucusu 3"/>
          <p:cNvPicPr>
            <a:picLocks noGrp="1" noChangeAspect="1"/>
          </p:cNvPicPr>
          <p:nvPr>
            <p:ph idx="1"/>
          </p:nvPr>
        </p:nvPicPr>
        <p:blipFill>
          <a:blip r:embed="rId3"/>
          <a:stretch>
            <a:fillRect/>
          </a:stretch>
        </p:blipFill>
        <p:spPr>
          <a:xfrm>
            <a:off x="4382220" y="1774825"/>
            <a:ext cx="6638120" cy="4351338"/>
          </a:xfrm>
          <a:prstGeom prst="rect">
            <a:avLst/>
          </a:prstGeom>
        </p:spPr>
      </p:pic>
      <p:sp>
        <p:nvSpPr>
          <p:cNvPr id="3" name="Unvan 1">
            <a:extLst>
              <a:ext uri="{FF2B5EF4-FFF2-40B4-BE49-F238E27FC236}">
                <a16:creationId xmlns:a16="http://schemas.microsoft.com/office/drawing/2014/main" id="{8B1F0E4B-693B-EA1B-8A04-738E4B0D2A9C}"/>
              </a:ext>
            </a:extLst>
          </p:cNvPr>
          <p:cNvSpPr txBox="1">
            <a:spLocks/>
          </p:cNvSpPr>
          <p:nvPr/>
        </p:nvSpPr>
        <p:spPr>
          <a:xfrm>
            <a:off x="1513840" y="279400"/>
            <a:ext cx="8402320" cy="1270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000" b="1" dirty="0"/>
              <a:t>BİRİNCİ YÖNTEM (ÖNERİLMEZ) </a:t>
            </a:r>
          </a:p>
          <a:p>
            <a:r>
              <a:rPr lang="tr-TR" sz="3000" dirty="0"/>
              <a:t>(86. slaytta önerilen yönteme geçebilirsiniz)</a:t>
            </a:r>
          </a:p>
        </p:txBody>
      </p:sp>
    </p:spTree>
    <p:extLst>
      <p:ext uri="{BB962C8B-B14F-4D97-AF65-F5344CB8AC3E}">
        <p14:creationId xmlns:p14="http://schemas.microsoft.com/office/powerpoint/2010/main" val="4118929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Hatalar oldu, öneri uygulandı</a:t>
            </a:r>
          </a:p>
        </p:txBody>
      </p:sp>
      <p:pic>
        <p:nvPicPr>
          <p:cNvPr id="4" name="İçerik Yer Tutucusu 3"/>
          <p:cNvPicPr>
            <a:picLocks noGrp="1" noChangeAspect="1"/>
          </p:cNvPicPr>
          <p:nvPr>
            <p:ph idx="1"/>
          </p:nvPr>
        </p:nvPicPr>
        <p:blipFill>
          <a:blip r:embed="rId2"/>
          <a:stretch>
            <a:fillRect/>
          </a:stretch>
        </p:blipFill>
        <p:spPr>
          <a:xfrm>
            <a:off x="4777316" y="918976"/>
            <a:ext cx="6780700" cy="5017718"/>
          </a:xfrm>
          <a:prstGeom prst="rect">
            <a:avLst/>
          </a:prstGeom>
        </p:spPr>
      </p:pic>
    </p:spTree>
    <p:extLst>
      <p:ext uri="{BB962C8B-B14F-4D97-AF65-F5344CB8AC3E}">
        <p14:creationId xmlns:p14="http://schemas.microsoft.com/office/powerpoint/2010/main" val="4161995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kern="1200">
                <a:solidFill>
                  <a:schemeClr val="tx1"/>
                </a:solidFill>
                <a:latin typeface="+mj-lt"/>
                <a:ea typeface="+mj-ea"/>
                <a:cs typeface="+mj-cs"/>
              </a:rPr>
              <a:t>Problem!!!</a:t>
            </a:r>
          </a:p>
        </p:txBody>
      </p:sp>
      <p:sp>
        <p:nvSpPr>
          <p:cNvPr id="3" name="İçerik Yer Tutucusu 2"/>
          <p:cNvSpPr>
            <a:spLocks noGrp="1"/>
          </p:cNvSpPr>
          <p:nvPr>
            <p:ph idx="1"/>
          </p:nvPr>
        </p:nvSpPr>
        <p:spPr>
          <a:xfrm>
            <a:off x="1285241" y="4582814"/>
            <a:ext cx="7132335" cy="1312657"/>
          </a:xfrm>
        </p:spPr>
        <p:txBody>
          <a:bodyPr vert="horz" lIns="91440" tIns="45720" rIns="91440" bIns="45720" rtlCol="0" anchor="t">
            <a:normAutofit/>
          </a:bodyPr>
          <a:lstStyle/>
          <a:p>
            <a:pPr marL="0" indent="0">
              <a:buNone/>
            </a:pPr>
            <a:r>
              <a:rPr lang="en-US" sz="2400" kern="1200">
                <a:solidFill>
                  <a:schemeClr val="tx1"/>
                </a:solidFill>
                <a:latin typeface="+mn-lt"/>
                <a:ea typeface="+mn-ea"/>
                <a:cs typeface="+mn-cs"/>
              </a:rPr>
              <a:t>Ya monitör moddan internete bağlandığımız manage moda geçemezsek. Ne olacak?</a:t>
            </a:r>
          </a:p>
        </p:txBody>
      </p:sp>
    </p:spTree>
    <p:extLst>
      <p:ext uri="{BB962C8B-B14F-4D97-AF65-F5344CB8AC3E}">
        <p14:creationId xmlns:p14="http://schemas.microsoft.com/office/powerpoint/2010/main" val="395521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Hala Monitor modda</a:t>
            </a:r>
          </a:p>
        </p:txBody>
      </p:sp>
      <p:pic>
        <p:nvPicPr>
          <p:cNvPr id="4" name="İçerik Yer Tutucusu 3"/>
          <p:cNvPicPr>
            <a:picLocks noGrp="1" noChangeAspect="1"/>
          </p:cNvPicPr>
          <p:nvPr>
            <p:ph idx="1"/>
          </p:nvPr>
        </p:nvPicPr>
        <p:blipFill>
          <a:blip r:embed="rId3"/>
          <a:stretch>
            <a:fillRect/>
          </a:stretch>
        </p:blipFill>
        <p:spPr>
          <a:xfrm>
            <a:off x="4777316" y="715556"/>
            <a:ext cx="6780700" cy="5424558"/>
          </a:xfrm>
          <a:prstGeom prst="rect">
            <a:avLst/>
          </a:prstGeom>
        </p:spPr>
      </p:pic>
    </p:spTree>
    <p:extLst>
      <p:ext uri="{BB962C8B-B14F-4D97-AF65-F5344CB8AC3E}">
        <p14:creationId xmlns:p14="http://schemas.microsoft.com/office/powerpoint/2010/main" val="3324381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24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Sonunda tekrar manage moda döndü</a:t>
            </a:r>
          </a:p>
        </p:txBody>
      </p:sp>
      <p:pic>
        <p:nvPicPr>
          <p:cNvPr id="4" name="İçerik Yer Tutucusu 3"/>
          <p:cNvPicPr>
            <a:picLocks noGrp="1" noChangeAspect="1"/>
          </p:cNvPicPr>
          <p:nvPr>
            <p:ph idx="1"/>
          </p:nvPr>
        </p:nvPicPr>
        <p:blipFill>
          <a:blip r:embed="rId2"/>
          <a:stretch>
            <a:fillRect/>
          </a:stretch>
        </p:blipFill>
        <p:spPr>
          <a:xfrm>
            <a:off x="4038600" y="1989666"/>
            <a:ext cx="7188199" cy="2875279"/>
          </a:xfrm>
          <a:prstGeom prst="rect">
            <a:avLst/>
          </a:prstGeom>
        </p:spPr>
      </p:pic>
    </p:spTree>
    <p:extLst>
      <p:ext uri="{BB962C8B-B14F-4D97-AF65-F5344CB8AC3E}">
        <p14:creationId xmlns:p14="http://schemas.microsoft.com/office/powerpoint/2010/main" val="2809158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şlık 4">
            <a:extLst>
              <a:ext uri="{FF2B5EF4-FFF2-40B4-BE49-F238E27FC236}">
                <a16:creationId xmlns:a16="http://schemas.microsoft.com/office/drawing/2014/main" id="{9D7A76EF-EF36-B2EF-E311-177E7DF411F1}"/>
              </a:ext>
            </a:extLst>
          </p:cNvPr>
          <p:cNvSpPr>
            <a:spLocks noGrp="1"/>
          </p:cNvSpPr>
          <p:nvPr>
            <p:ph type="title"/>
          </p:nvPr>
        </p:nvSpPr>
        <p:spPr>
          <a:xfrm>
            <a:off x="6748272" y="4018276"/>
            <a:ext cx="4800261" cy="1644592"/>
          </a:xfrm>
        </p:spPr>
        <p:txBody>
          <a:bodyPr vert="horz" lIns="91440" tIns="45720" rIns="91440" bIns="45720" rtlCol="0" anchor="t">
            <a:normAutofit/>
          </a:bodyPr>
          <a:lstStyle/>
          <a:p>
            <a:r>
              <a:rPr lang="en-US" sz="3700">
                <a:solidFill>
                  <a:schemeClr val="tx2"/>
                </a:solidFill>
              </a:rPr>
              <a:t>Manage ve Monitor mode için önerilen yöntem</a:t>
            </a:r>
          </a:p>
        </p:txBody>
      </p:sp>
      <p:sp>
        <p:nvSpPr>
          <p:cNvPr id="6" name="Metin Yer Tutucusu 5">
            <a:extLst>
              <a:ext uri="{FF2B5EF4-FFF2-40B4-BE49-F238E27FC236}">
                <a16:creationId xmlns:a16="http://schemas.microsoft.com/office/drawing/2014/main" id="{61426727-435F-0121-F970-07C726B2B424}"/>
              </a:ext>
            </a:extLst>
          </p:cNvPr>
          <p:cNvSpPr>
            <a:spLocks noGrp="1"/>
          </p:cNvSpPr>
          <p:nvPr>
            <p:ph type="body" idx="1"/>
          </p:nvPr>
        </p:nvSpPr>
        <p:spPr>
          <a:xfrm>
            <a:off x="6748272" y="3128074"/>
            <a:ext cx="4711745" cy="838831"/>
          </a:xfrm>
        </p:spPr>
        <p:txBody>
          <a:bodyPr vert="horz" lIns="91440" tIns="45720" rIns="91440" bIns="45720" rtlCol="0" anchor="b">
            <a:normAutofit/>
          </a:bodyPr>
          <a:lstStyle/>
          <a:p>
            <a:endParaRPr lang="en-US" sz="2000">
              <a:solidFill>
                <a:schemeClr val="tx2"/>
              </a:solidFill>
            </a:endParaRPr>
          </a:p>
        </p:txBody>
      </p:sp>
      <p:pic>
        <p:nvPicPr>
          <p:cNvPr id="8" name="Picture 7">
            <a:extLst>
              <a:ext uri="{FF2B5EF4-FFF2-40B4-BE49-F238E27FC236}">
                <a16:creationId xmlns:a16="http://schemas.microsoft.com/office/drawing/2014/main" id="{8DD68104-6450-11B7-96C2-F67C83E0C476}"/>
              </a:ext>
            </a:extLst>
          </p:cNvPr>
          <p:cNvPicPr>
            <a:picLocks noChangeAspect="1"/>
          </p:cNvPicPr>
          <p:nvPr/>
        </p:nvPicPr>
        <p:blipFill>
          <a:blip r:embed="rId2">
            <a:alphaModFix/>
          </a:blip>
          <a:srcRect l="45" r="37437" b="-2"/>
          <a:stretch>
            <a:fillRect/>
          </a:stretch>
        </p:blipFill>
        <p:spPr>
          <a:xfrm>
            <a:off x="-305" y="1"/>
            <a:ext cx="6423053" cy="6858000"/>
          </a:xfrm>
          <a:prstGeom prst="rect">
            <a:avLst/>
          </a:prstGeom>
        </p:spPr>
      </p:pic>
      <p:grpSp>
        <p:nvGrpSpPr>
          <p:cNvPr id="14" name="Group 13">
            <a:extLst>
              <a:ext uri="{FF2B5EF4-FFF2-40B4-BE49-F238E27FC236}">
                <a16:creationId xmlns:a16="http://schemas.microsoft.com/office/drawing/2014/main" id="{B0A10B5A-315F-4751-BA35-34556B5D26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423049" cy="6858001"/>
            <a:chOff x="0" y="0"/>
            <a:chExt cx="6423049" cy="6858001"/>
          </a:xfrm>
        </p:grpSpPr>
        <p:sp>
          <p:nvSpPr>
            <p:cNvPr id="15" name="Freeform: Shape 14">
              <a:extLst>
                <a:ext uri="{FF2B5EF4-FFF2-40B4-BE49-F238E27FC236}">
                  <a16:creationId xmlns:a16="http://schemas.microsoft.com/office/drawing/2014/main" id="{4A5DAC55-04A1-4AB4-A2C6-C859A915C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18714" cy="6858000"/>
            </a:xfrm>
            <a:custGeom>
              <a:avLst/>
              <a:gdLst>
                <a:gd name="connsiteX0" fmla="*/ 0 w 6018714"/>
                <a:gd name="connsiteY0" fmla="*/ 6499477 h 6858000"/>
                <a:gd name="connsiteX1" fmla="*/ 248639 w 6018714"/>
                <a:gd name="connsiteY1" fmla="*/ 6701197 h 6858000"/>
                <a:gd name="connsiteX2" fmla="*/ 392359 w 6018714"/>
                <a:gd name="connsiteY2" fmla="*/ 6814935 h 6858000"/>
                <a:gd name="connsiteX3" fmla="*/ 448656 w 6018714"/>
                <a:gd name="connsiteY3" fmla="*/ 6858000 h 6858000"/>
                <a:gd name="connsiteX4" fmla="*/ 0 w 6018714"/>
                <a:gd name="connsiteY4" fmla="*/ 6858000 h 6858000"/>
                <a:gd name="connsiteX5" fmla="*/ 998246 w 6018714"/>
                <a:gd name="connsiteY5" fmla="*/ 0 h 6858000"/>
                <a:gd name="connsiteX6" fmla="*/ 1984114 w 6018714"/>
                <a:gd name="connsiteY6" fmla="*/ 0 h 6858000"/>
                <a:gd name="connsiteX7" fmla="*/ 2011390 w 6018714"/>
                <a:gd name="connsiteY7" fmla="*/ 2333 h 6858000"/>
                <a:gd name="connsiteX8" fmla="*/ 4182319 w 6018714"/>
                <a:gd name="connsiteY8" fmla="*/ 838030 h 6858000"/>
                <a:gd name="connsiteX9" fmla="*/ 4785565 w 6018714"/>
                <a:gd name="connsiteY9" fmla="*/ 1338564 h 6858000"/>
                <a:gd name="connsiteX10" fmla="*/ 5695308 w 6018714"/>
                <a:gd name="connsiteY10" fmla="*/ 2616232 h 6858000"/>
                <a:gd name="connsiteX11" fmla="*/ 5937944 w 6018714"/>
                <a:gd name="connsiteY11" fmla="*/ 3368583 h 6858000"/>
                <a:gd name="connsiteX12" fmla="*/ 6018677 w 6018714"/>
                <a:gd name="connsiteY12" fmla="*/ 4153681 h 6858000"/>
                <a:gd name="connsiteX13" fmla="*/ 5990165 w 6018714"/>
                <a:gd name="connsiteY13" fmla="*/ 4557147 h 6858000"/>
                <a:gd name="connsiteX14" fmla="*/ 5982312 w 6018714"/>
                <a:gd name="connsiteY14" fmla="*/ 4607451 h 6858000"/>
                <a:gd name="connsiteX15" fmla="*/ 5972856 w 6018714"/>
                <a:gd name="connsiteY15" fmla="*/ 4657609 h 6858000"/>
                <a:gd name="connsiteX16" fmla="*/ 5951328 w 6018714"/>
                <a:gd name="connsiteY16" fmla="*/ 4757628 h 6858000"/>
                <a:gd name="connsiteX17" fmla="*/ 5893141 w 6018714"/>
                <a:gd name="connsiteY17" fmla="*/ 4953827 h 6858000"/>
                <a:gd name="connsiteX18" fmla="*/ 5817644 w 6018714"/>
                <a:gd name="connsiteY18" fmla="*/ 5141915 h 6858000"/>
                <a:gd name="connsiteX19" fmla="*/ 5728909 w 6018714"/>
                <a:gd name="connsiteY19" fmla="*/ 5322626 h 6858000"/>
                <a:gd name="connsiteX20" fmla="*/ 5532095 w 6018714"/>
                <a:gd name="connsiteY20" fmla="*/ 5663839 h 6858000"/>
                <a:gd name="connsiteX21" fmla="*/ 5330043 w 6018714"/>
                <a:gd name="connsiteY21" fmla="*/ 5988236 h 6858000"/>
                <a:gd name="connsiteX22" fmla="*/ 5232580 w 6018714"/>
                <a:gd name="connsiteY22" fmla="*/ 6146081 h 6858000"/>
                <a:gd name="connsiteX23" fmla="*/ 5183269 w 6018714"/>
                <a:gd name="connsiteY23" fmla="*/ 6227660 h 6858000"/>
                <a:gd name="connsiteX24" fmla="*/ 5131628 w 6018714"/>
                <a:gd name="connsiteY24" fmla="*/ 6311451 h 6858000"/>
                <a:gd name="connsiteX25" fmla="*/ 4910811 w 6018714"/>
                <a:gd name="connsiteY25" fmla="*/ 6641009 h 6858000"/>
                <a:gd name="connsiteX26" fmla="*/ 4788885 w 6018714"/>
                <a:gd name="connsiteY26" fmla="*/ 6800448 h 6858000"/>
                <a:gd name="connsiteX27" fmla="*/ 4739213 w 6018714"/>
                <a:gd name="connsiteY27" fmla="*/ 6858000 h 6858000"/>
                <a:gd name="connsiteX28" fmla="*/ 3950454 w 6018714"/>
                <a:gd name="connsiteY28" fmla="*/ 6858000 h 6858000"/>
                <a:gd name="connsiteX29" fmla="*/ 4012997 w 6018714"/>
                <a:gd name="connsiteY29" fmla="*/ 6806378 h 6858000"/>
                <a:gd name="connsiteX30" fmla="*/ 4268871 w 6018714"/>
                <a:gd name="connsiteY30" fmla="*/ 6566512 h 6858000"/>
                <a:gd name="connsiteX31" fmla="*/ 4750072 w 6018714"/>
                <a:gd name="connsiteY31" fmla="*/ 6033375 h 6858000"/>
                <a:gd name="connsiteX32" fmla="*/ 4806075 w 6018714"/>
                <a:gd name="connsiteY32" fmla="*/ 5961092 h 6858000"/>
                <a:gd name="connsiteX33" fmla="*/ 4863244 w 6018714"/>
                <a:gd name="connsiteY33" fmla="*/ 5885856 h 6858000"/>
                <a:gd name="connsiteX34" fmla="*/ 4982235 w 6018714"/>
                <a:gd name="connsiteY34" fmla="*/ 5732288 h 6858000"/>
                <a:gd name="connsiteX35" fmla="*/ 5221526 w 6018714"/>
                <a:gd name="connsiteY35" fmla="*/ 5438135 h 6858000"/>
                <a:gd name="connsiteX36" fmla="*/ 5442633 w 6018714"/>
                <a:gd name="connsiteY36" fmla="*/ 5146193 h 6858000"/>
                <a:gd name="connsiteX37" fmla="*/ 5538350 w 6018714"/>
                <a:gd name="connsiteY37" fmla="*/ 4995133 h 6858000"/>
                <a:gd name="connsiteX38" fmla="*/ 5621702 w 6018714"/>
                <a:gd name="connsiteY38" fmla="*/ 4839205 h 6858000"/>
                <a:gd name="connsiteX39" fmla="*/ 5741275 w 6018714"/>
                <a:gd name="connsiteY39" fmla="*/ 4507728 h 6858000"/>
                <a:gd name="connsiteX40" fmla="*/ 5781714 w 6018714"/>
                <a:gd name="connsiteY40" fmla="*/ 4153681 h 6858000"/>
                <a:gd name="connsiteX41" fmla="*/ 5685706 w 6018714"/>
                <a:gd name="connsiteY41" fmla="*/ 3428918 h 6858000"/>
                <a:gd name="connsiteX42" fmla="*/ 5422122 w 6018714"/>
                <a:gd name="connsiteY42" fmla="*/ 2750328 h 6858000"/>
                <a:gd name="connsiteX43" fmla="*/ 5033730 w 6018714"/>
                <a:gd name="connsiteY43" fmla="*/ 2136204 h 6858000"/>
                <a:gd name="connsiteX44" fmla="*/ 4542784 w 6018714"/>
                <a:gd name="connsiteY44" fmla="*/ 1601886 h 6858000"/>
                <a:gd name="connsiteX45" fmla="*/ 2668605 w 6018714"/>
                <a:gd name="connsiteY45" fmla="*/ 539746 h 6858000"/>
                <a:gd name="connsiteX46" fmla="*/ 1965570 w 6018714"/>
                <a:gd name="connsiteY46" fmla="*/ 389865 h 6858000"/>
                <a:gd name="connsiteX47" fmla="*/ 1249006 w 6018714"/>
                <a:gd name="connsiteY47" fmla="*/ 363461 h 6858000"/>
                <a:gd name="connsiteX48" fmla="*/ 542188 w 6018714"/>
                <a:gd name="connsiteY48" fmla="*/ 465544 h 6858000"/>
                <a:gd name="connsiteX49" fmla="*/ 37349 w 6018714"/>
                <a:gd name="connsiteY49" fmla="*/ 636266 h 6858000"/>
                <a:gd name="connsiteX50" fmla="*/ 0 w 6018714"/>
                <a:gd name="connsiteY50" fmla="*/ 653785 h 6858000"/>
                <a:gd name="connsiteX51" fmla="*/ 0 w 6018714"/>
                <a:gd name="connsiteY51" fmla="*/ 255198 h 6858000"/>
                <a:gd name="connsiteX52" fmla="*/ 167136 w 6018714"/>
                <a:gd name="connsiteY52" fmla="*/ 188295 h 6858000"/>
                <a:gd name="connsiteX53" fmla="*/ 451417 w 6018714"/>
                <a:gd name="connsiteY53" fmla="*/ 101466 h 6858000"/>
                <a:gd name="connsiteX54" fmla="*/ 836914 w 6018714"/>
                <a:gd name="connsiteY54" fmla="*/ 21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18714" h="6858000">
                  <a:moveTo>
                    <a:pt x="0" y="6499477"/>
                  </a:moveTo>
                  <a:lnTo>
                    <a:pt x="248639" y="6701197"/>
                  </a:lnTo>
                  <a:cubicBezTo>
                    <a:pt x="296496" y="6739700"/>
                    <a:pt x="344500" y="6777613"/>
                    <a:pt x="392359" y="6814935"/>
                  </a:cubicBezTo>
                  <a:lnTo>
                    <a:pt x="448656" y="6858000"/>
                  </a:lnTo>
                  <a:lnTo>
                    <a:pt x="0" y="6858000"/>
                  </a:lnTo>
                  <a:close/>
                  <a:moveTo>
                    <a:pt x="998246" y="0"/>
                  </a:moveTo>
                  <a:lnTo>
                    <a:pt x="1984114" y="0"/>
                  </a:lnTo>
                  <a:lnTo>
                    <a:pt x="2011390" y="2333"/>
                  </a:lnTo>
                  <a:cubicBezTo>
                    <a:pt x="2791770" y="95667"/>
                    <a:pt x="3537428" y="382707"/>
                    <a:pt x="4182319" y="838030"/>
                  </a:cubicBezTo>
                  <a:cubicBezTo>
                    <a:pt x="4396386" y="988089"/>
                    <a:pt x="4598134" y="1155477"/>
                    <a:pt x="4785565" y="1338564"/>
                  </a:cubicBezTo>
                  <a:cubicBezTo>
                    <a:pt x="5159266" y="1705003"/>
                    <a:pt x="5477110" y="2135318"/>
                    <a:pt x="5695308" y="2616232"/>
                  </a:cubicBezTo>
                  <a:cubicBezTo>
                    <a:pt x="5803975" y="2856910"/>
                    <a:pt x="5885376" y="3109302"/>
                    <a:pt x="5937944" y="3368583"/>
                  </a:cubicBezTo>
                  <a:cubicBezTo>
                    <a:pt x="5990936" y="3626845"/>
                    <a:pt x="6017985" y="3889887"/>
                    <a:pt x="6018677" y="4153681"/>
                  </a:cubicBezTo>
                  <a:cubicBezTo>
                    <a:pt x="6019393" y="4288706"/>
                    <a:pt x="6009862" y="4423598"/>
                    <a:pt x="5990165" y="4557147"/>
                  </a:cubicBezTo>
                  <a:lnTo>
                    <a:pt x="5982312" y="4607451"/>
                  </a:lnTo>
                  <a:lnTo>
                    <a:pt x="5972856" y="4657609"/>
                  </a:lnTo>
                  <a:cubicBezTo>
                    <a:pt x="5966601" y="4691096"/>
                    <a:pt x="5959037" y="4724287"/>
                    <a:pt x="5951328" y="4757628"/>
                  </a:cubicBezTo>
                  <a:cubicBezTo>
                    <a:pt x="5934889" y="4823863"/>
                    <a:pt x="5915834" y="4890100"/>
                    <a:pt x="5893141" y="4953827"/>
                  </a:cubicBezTo>
                  <a:cubicBezTo>
                    <a:pt x="5870448" y="5017556"/>
                    <a:pt x="5845282" y="5080252"/>
                    <a:pt x="5817644" y="5141915"/>
                  </a:cubicBezTo>
                  <a:cubicBezTo>
                    <a:pt x="5790005" y="5203578"/>
                    <a:pt x="5760040" y="5263619"/>
                    <a:pt x="5728909" y="5322626"/>
                  </a:cubicBezTo>
                  <a:cubicBezTo>
                    <a:pt x="5666505" y="5440642"/>
                    <a:pt x="5599591" y="5553937"/>
                    <a:pt x="5532095" y="5663839"/>
                  </a:cubicBezTo>
                  <a:lnTo>
                    <a:pt x="5330043" y="5988236"/>
                  </a:lnTo>
                  <a:cubicBezTo>
                    <a:pt x="5297022" y="6041195"/>
                    <a:pt x="5264148" y="6093565"/>
                    <a:pt x="5232580" y="6146081"/>
                  </a:cubicBezTo>
                  <a:lnTo>
                    <a:pt x="5183269" y="6227660"/>
                  </a:lnTo>
                  <a:cubicBezTo>
                    <a:pt x="5166103" y="6255541"/>
                    <a:pt x="5149375" y="6283717"/>
                    <a:pt x="5131628" y="6311451"/>
                  </a:cubicBezTo>
                  <a:cubicBezTo>
                    <a:pt x="5062676" y="6423417"/>
                    <a:pt x="4988635" y="6533174"/>
                    <a:pt x="4910811" y="6641009"/>
                  </a:cubicBezTo>
                  <a:cubicBezTo>
                    <a:pt x="4871725" y="6695377"/>
                    <a:pt x="4831064" y="6748547"/>
                    <a:pt x="4788885" y="6800448"/>
                  </a:cubicBezTo>
                  <a:lnTo>
                    <a:pt x="4739213" y="6858000"/>
                  </a:lnTo>
                  <a:lnTo>
                    <a:pt x="3950454" y="6858000"/>
                  </a:lnTo>
                  <a:lnTo>
                    <a:pt x="4012997" y="6806378"/>
                  </a:lnTo>
                  <a:cubicBezTo>
                    <a:pt x="4100089" y="6729374"/>
                    <a:pt x="4185375" y="6649419"/>
                    <a:pt x="4268871" y="6566512"/>
                  </a:cubicBezTo>
                  <a:cubicBezTo>
                    <a:pt x="4439315" y="6398398"/>
                    <a:pt x="4599980" y="6220387"/>
                    <a:pt x="4750072" y="6033375"/>
                  </a:cubicBezTo>
                  <a:cubicBezTo>
                    <a:pt x="4769418" y="6009920"/>
                    <a:pt x="4787311" y="5985138"/>
                    <a:pt x="4806075" y="5961092"/>
                  </a:cubicBezTo>
                  <a:lnTo>
                    <a:pt x="4863244" y="5885856"/>
                  </a:lnTo>
                  <a:cubicBezTo>
                    <a:pt x="4902520" y="5833635"/>
                    <a:pt x="4942184" y="5782445"/>
                    <a:pt x="4982235" y="5732288"/>
                  </a:cubicBezTo>
                  <a:cubicBezTo>
                    <a:pt x="5061513" y="5631533"/>
                    <a:pt x="5143556" y="5534760"/>
                    <a:pt x="5221526" y="5438135"/>
                  </a:cubicBezTo>
                  <a:cubicBezTo>
                    <a:pt x="5299495" y="5341509"/>
                    <a:pt x="5374846" y="5245326"/>
                    <a:pt x="5442633" y="5146193"/>
                  </a:cubicBezTo>
                  <a:cubicBezTo>
                    <a:pt x="5476091" y="5096480"/>
                    <a:pt x="5508530" y="5046176"/>
                    <a:pt x="5538350" y="4995133"/>
                  </a:cubicBezTo>
                  <a:cubicBezTo>
                    <a:pt x="5568171" y="4944091"/>
                    <a:pt x="5596245" y="4892164"/>
                    <a:pt x="5621702" y="4839205"/>
                  </a:cubicBezTo>
                  <a:cubicBezTo>
                    <a:pt x="5673203" y="4733405"/>
                    <a:pt x="5713291" y="4622262"/>
                    <a:pt x="5741275" y="4507728"/>
                  </a:cubicBezTo>
                  <a:cubicBezTo>
                    <a:pt x="5767878" y="4391630"/>
                    <a:pt x="5781445" y="4272861"/>
                    <a:pt x="5781714" y="4153681"/>
                  </a:cubicBezTo>
                  <a:cubicBezTo>
                    <a:pt x="5781640" y="3908842"/>
                    <a:pt x="5749352" y="3665096"/>
                    <a:pt x="5685706" y="3428918"/>
                  </a:cubicBezTo>
                  <a:cubicBezTo>
                    <a:pt x="5621295" y="3194067"/>
                    <a:pt x="5532959" y="2966636"/>
                    <a:pt x="5422122" y="2750328"/>
                  </a:cubicBezTo>
                  <a:cubicBezTo>
                    <a:pt x="5312356" y="2533473"/>
                    <a:pt x="5182293" y="2327817"/>
                    <a:pt x="5033730" y="2136204"/>
                  </a:cubicBezTo>
                  <a:cubicBezTo>
                    <a:pt x="4885345" y="1944281"/>
                    <a:pt x="4721094" y="1765530"/>
                    <a:pt x="4542784" y="1601886"/>
                  </a:cubicBezTo>
                  <a:cubicBezTo>
                    <a:pt x="4001273" y="1114380"/>
                    <a:pt x="3361806" y="751985"/>
                    <a:pt x="2668605" y="539746"/>
                  </a:cubicBezTo>
                  <a:cubicBezTo>
                    <a:pt x="2438667" y="470493"/>
                    <a:pt x="2203536" y="420366"/>
                    <a:pt x="1965570" y="389865"/>
                  </a:cubicBezTo>
                  <a:cubicBezTo>
                    <a:pt x="1727936" y="359890"/>
                    <a:pt x="1488166" y="351053"/>
                    <a:pt x="1249006" y="363461"/>
                  </a:cubicBezTo>
                  <a:cubicBezTo>
                    <a:pt x="1010718" y="374400"/>
                    <a:pt x="774017" y="408587"/>
                    <a:pt x="542188" y="465544"/>
                  </a:cubicBezTo>
                  <a:cubicBezTo>
                    <a:pt x="369418" y="508120"/>
                    <a:pt x="200552" y="565242"/>
                    <a:pt x="37349" y="636266"/>
                  </a:cubicBezTo>
                  <a:lnTo>
                    <a:pt x="0" y="653785"/>
                  </a:lnTo>
                  <a:lnTo>
                    <a:pt x="0" y="255198"/>
                  </a:lnTo>
                  <a:lnTo>
                    <a:pt x="167136" y="188295"/>
                  </a:lnTo>
                  <a:cubicBezTo>
                    <a:pt x="260597" y="155379"/>
                    <a:pt x="355437" y="126405"/>
                    <a:pt x="451417" y="101466"/>
                  </a:cubicBezTo>
                  <a:cubicBezTo>
                    <a:pt x="578649" y="68513"/>
                    <a:pt x="707299" y="41799"/>
                    <a:pt x="836914" y="2139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15">
              <a:extLst>
                <a:ext uri="{FF2B5EF4-FFF2-40B4-BE49-F238E27FC236}">
                  <a16:creationId xmlns:a16="http://schemas.microsoft.com/office/drawing/2014/main" id="{A7370387-C8AA-4FC4-B636-C83BA7921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834"/>
              <a:ext cx="6015920" cy="6819166"/>
            </a:xfrm>
            <a:custGeom>
              <a:avLst/>
              <a:gdLst>
                <a:gd name="connsiteX0" fmla="*/ 0 w 6015920"/>
                <a:gd name="connsiteY0" fmla="*/ 6143989 h 6819166"/>
                <a:gd name="connsiteX1" fmla="*/ 134018 w 6015920"/>
                <a:gd name="connsiteY1" fmla="*/ 6248665 h 6819166"/>
                <a:gd name="connsiteX2" fmla="*/ 880799 w 6015920"/>
                <a:gd name="connsiteY2" fmla="*/ 6790482 h 6819166"/>
                <a:gd name="connsiteX3" fmla="*/ 929680 w 6015920"/>
                <a:gd name="connsiteY3" fmla="*/ 6819166 h 6819166"/>
                <a:gd name="connsiteX4" fmla="*/ 0 w 6015920"/>
                <a:gd name="connsiteY4" fmla="*/ 6819166 h 6819166"/>
                <a:gd name="connsiteX5" fmla="*/ 1408589 w 6015920"/>
                <a:gd name="connsiteY5" fmla="*/ 0 h 6819166"/>
                <a:gd name="connsiteX6" fmla="*/ 1409171 w 6015920"/>
                <a:gd name="connsiteY6" fmla="*/ 294 h 6819166"/>
                <a:gd name="connsiteX7" fmla="*/ 6015920 w 6015920"/>
                <a:gd name="connsiteY7" fmla="*/ 4129828 h 6819166"/>
                <a:gd name="connsiteX8" fmla="*/ 5101088 w 6015920"/>
                <a:gd name="connsiteY8" fmla="*/ 6096419 h 6819166"/>
                <a:gd name="connsiteX9" fmla="*/ 4546786 w 6015920"/>
                <a:gd name="connsiteY9" fmla="*/ 6797679 h 6819166"/>
                <a:gd name="connsiteX10" fmla="*/ 4525032 w 6015920"/>
                <a:gd name="connsiteY10" fmla="*/ 6819166 h 6819166"/>
                <a:gd name="connsiteX11" fmla="*/ 3362009 w 6015920"/>
                <a:gd name="connsiteY11" fmla="*/ 6819166 h 6819166"/>
                <a:gd name="connsiteX12" fmla="*/ 3559506 w 6015920"/>
                <a:gd name="connsiteY12" fmla="*/ 6694254 h 6819166"/>
                <a:gd name="connsiteX13" fmla="*/ 4499295 w 6015920"/>
                <a:gd name="connsiteY13" fmla="*/ 5685109 h 6819166"/>
                <a:gd name="connsiteX14" fmla="*/ 4763752 w 6015920"/>
                <a:gd name="connsiteY14" fmla="*/ 5310428 h 6819166"/>
                <a:gd name="connsiteX15" fmla="*/ 5288592 w 6015920"/>
                <a:gd name="connsiteY15" fmla="*/ 4129828 h 6819166"/>
                <a:gd name="connsiteX16" fmla="*/ 4971477 w 6015920"/>
                <a:gd name="connsiteY16" fmla="*/ 2858526 h 6819166"/>
                <a:gd name="connsiteX17" fmla="*/ 4096938 w 6015920"/>
                <a:gd name="connsiteY17" fmla="*/ 1766138 h 6819166"/>
                <a:gd name="connsiteX18" fmla="*/ 2832696 w 6015920"/>
                <a:gd name="connsiteY18" fmla="*/ 1008719 h 6819166"/>
                <a:gd name="connsiteX19" fmla="*/ 1409171 w 6015920"/>
                <a:gd name="connsiteY19" fmla="*/ 732948 h 6819166"/>
                <a:gd name="connsiteX20" fmla="*/ 189877 w 6015920"/>
                <a:gd name="connsiteY20" fmla="*/ 989377 h 6819166"/>
                <a:gd name="connsiteX21" fmla="*/ 0 w 6015920"/>
                <a:gd name="connsiteY21" fmla="*/ 1091881 h 6819166"/>
                <a:gd name="connsiteX22" fmla="*/ 0 w 6015920"/>
                <a:gd name="connsiteY22" fmla="*/ 273645 h 6819166"/>
                <a:gd name="connsiteX23" fmla="*/ 53152 w 6015920"/>
                <a:gd name="connsiteY23" fmla="*/ 250589 h 6819166"/>
                <a:gd name="connsiteX24" fmla="*/ 1408589 w 6015920"/>
                <a:gd name="connsiteY24" fmla="*/ 0 h 681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15920" h="6819166">
                  <a:moveTo>
                    <a:pt x="0" y="6143989"/>
                  </a:moveTo>
                  <a:lnTo>
                    <a:pt x="134018" y="6248665"/>
                  </a:lnTo>
                  <a:cubicBezTo>
                    <a:pt x="404095" y="6461250"/>
                    <a:pt x="645672" y="6645215"/>
                    <a:pt x="880799" y="6790482"/>
                  </a:cubicBezTo>
                  <a:lnTo>
                    <a:pt x="929680" y="6819166"/>
                  </a:lnTo>
                  <a:lnTo>
                    <a:pt x="0" y="6819166"/>
                  </a:lnTo>
                  <a:close/>
                  <a:moveTo>
                    <a:pt x="1408589" y="0"/>
                  </a:moveTo>
                  <a:lnTo>
                    <a:pt x="1409171" y="294"/>
                  </a:lnTo>
                  <a:cubicBezTo>
                    <a:pt x="3696325" y="294"/>
                    <a:pt x="6015920" y="1849221"/>
                    <a:pt x="6015920" y="4129828"/>
                  </a:cubicBezTo>
                  <a:cubicBezTo>
                    <a:pt x="6015920" y="4985129"/>
                    <a:pt x="5545048" y="5437324"/>
                    <a:pt x="5101088" y="6096419"/>
                  </a:cubicBezTo>
                  <a:cubicBezTo>
                    <a:pt x="4927721" y="6353993"/>
                    <a:pt x="4744312" y="6588925"/>
                    <a:pt x="4546786" y="6797679"/>
                  </a:cubicBezTo>
                  <a:lnTo>
                    <a:pt x="4525032" y="6819166"/>
                  </a:lnTo>
                  <a:lnTo>
                    <a:pt x="3362009" y="6819166"/>
                  </a:lnTo>
                  <a:lnTo>
                    <a:pt x="3559506" y="6694254"/>
                  </a:lnTo>
                  <a:cubicBezTo>
                    <a:pt x="3895644" y="6458563"/>
                    <a:pt x="4202210" y="6126161"/>
                    <a:pt x="4499295" y="5685109"/>
                  </a:cubicBezTo>
                  <a:cubicBezTo>
                    <a:pt x="4589775" y="5550592"/>
                    <a:pt x="4678218" y="5428532"/>
                    <a:pt x="4763752" y="5310428"/>
                  </a:cubicBezTo>
                  <a:cubicBezTo>
                    <a:pt x="5118251" y="4820868"/>
                    <a:pt x="5288592" y="4566198"/>
                    <a:pt x="5288592" y="4129828"/>
                  </a:cubicBezTo>
                  <a:cubicBezTo>
                    <a:pt x="5288592" y="3696828"/>
                    <a:pt x="5181966" y="3269106"/>
                    <a:pt x="4971477" y="2858526"/>
                  </a:cubicBezTo>
                  <a:cubicBezTo>
                    <a:pt x="4765643" y="2456885"/>
                    <a:pt x="4471366" y="2089240"/>
                    <a:pt x="4096938" y="1766138"/>
                  </a:cubicBezTo>
                  <a:cubicBezTo>
                    <a:pt x="3720910" y="1443697"/>
                    <a:pt x="3293474" y="1187604"/>
                    <a:pt x="2832696" y="1008719"/>
                  </a:cubicBezTo>
                  <a:cubicBezTo>
                    <a:pt x="2360806" y="825703"/>
                    <a:pt x="1881933" y="732948"/>
                    <a:pt x="1409171" y="732948"/>
                  </a:cubicBezTo>
                  <a:cubicBezTo>
                    <a:pt x="963609" y="732948"/>
                    <a:pt x="553251" y="819255"/>
                    <a:pt x="189877" y="989377"/>
                  </a:cubicBezTo>
                  <a:lnTo>
                    <a:pt x="0" y="1091881"/>
                  </a:lnTo>
                  <a:lnTo>
                    <a:pt x="0" y="273645"/>
                  </a:lnTo>
                  <a:lnTo>
                    <a:pt x="53152" y="250589"/>
                  </a:lnTo>
                  <a:cubicBezTo>
                    <a:pt x="457881" y="88474"/>
                    <a:pt x="911201" y="0"/>
                    <a:pt x="1408589"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4E3C2B3B-4414-484B-8914-7CB18736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9880"/>
              <a:ext cx="5997097" cy="6768121"/>
            </a:xfrm>
            <a:custGeom>
              <a:avLst/>
              <a:gdLst>
                <a:gd name="connsiteX0" fmla="*/ 0 w 5997097"/>
                <a:gd name="connsiteY0" fmla="*/ 5929955 h 6768121"/>
                <a:gd name="connsiteX1" fmla="*/ 204947 w 5997097"/>
                <a:gd name="connsiteY1" fmla="*/ 6088753 h 6768121"/>
                <a:gd name="connsiteX2" fmla="*/ 1135927 w 5997097"/>
                <a:gd name="connsiteY2" fmla="*/ 6730112 h 6768121"/>
                <a:gd name="connsiteX3" fmla="*/ 1219620 w 5997097"/>
                <a:gd name="connsiteY3" fmla="*/ 6768121 h 6768121"/>
                <a:gd name="connsiteX4" fmla="*/ 0 w 5997097"/>
                <a:gd name="connsiteY4" fmla="*/ 6768121 h 6768121"/>
                <a:gd name="connsiteX5" fmla="*/ 1389767 w 5997097"/>
                <a:gd name="connsiteY5" fmla="*/ 0 h 6768121"/>
                <a:gd name="connsiteX6" fmla="*/ 1390348 w 5997097"/>
                <a:gd name="connsiteY6" fmla="*/ 292 h 6768121"/>
                <a:gd name="connsiteX7" fmla="*/ 5997097 w 5997097"/>
                <a:gd name="connsiteY7" fmla="*/ 4099802 h 6768121"/>
                <a:gd name="connsiteX8" fmla="*/ 5082265 w 5997097"/>
                <a:gd name="connsiteY8" fmla="*/ 6052096 h 6768121"/>
                <a:gd name="connsiteX9" fmla="*/ 4527964 w 5997097"/>
                <a:gd name="connsiteY9" fmla="*/ 6748257 h 6768121"/>
                <a:gd name="connsiteX10" fmla="*/ 4507706 w 5997097"/>
                <a:gd name="connsiteY10" fmla="*/ 6768121 h 6768121"/>
                <a:gd name="connsiteX11" fmla="*/ 3011909 w 5997097"/>
                <a:gd name="connsiteY11" fmla="*/ 6768121 h 6768121"/>
                <a:gd name="connsiteX12" fmla="*/ 3041514 w 5997097"/>
                <a:gd name="connsiteY12" fmla="*/ 6756841 h 6768121"/>
                <a:gd name="connsiteX13" fmla="*/ 3339587 w 5997097"/>
                <a:gd name="connsiteY13" fmla="*/ 6603120 h 6768121"/>
                <a:gd name="connsiteX14" fmla="*/ 4359591 w 5997097"/>
                <a:gd name="connsiteY14" fmla="*/ 5561878 h 6768121"/>
                <a:gd name="connsiteX15" fmla="*/ 4626956 w 5997097"/>
                <a:gd name="connsiteY15" fmla="*/ 5185850 h 6768121"/>
                <a:gd name="connsiteX16" fmla="*/ 5124303 w 5997097"/>
                <a:gd name="connsiteY16" fmla="*/ 4099802 h 6768121"/>
                <a:gd name="connsiteX17" fmla="*/ 4823481 w 5997097"/>
                <a:gd name="connsiteY17" fmla="*/ 2904512 h 6768121"/>
                <a:gd name="connsiteX18" fmla="*/ 3983561 w 5997097"/>
                <a:gd name="connsiteY18" fmla="*/ 1863706 h 6768121"/>
                <a:gd name="connsiteX19" fmla="*/ 2761651 w 5997097"/>
                <a:gd name="connsiteY19" fmla="*/ 1136378 h 6768121"/>
                <a:gd name="connsiteX20" fmla="*/ 1390348 w 5997097"/>
                <a:gd name="connsiteY20" fmla="*/ 873085 h 6768121"/>
                <a:gd name="connsiteX21" fmla="*/ 232295 w 5997097"/>
                <a:gd name="connsiteY21" fmla="*/ 1114121 h 6768121"/>
                <a:gd name="connsiteX22" fmla="*/ 0 w 5997097"/>
                <a:gd name="connsiteY22" fmla="*/ 1238681 h 6768121"/>
                <a:gd name="connsiteX23" fmla="*/ 0 w 5997097"/>
                <a:gd name="connsiteY23" fmla="*/ 263550 h 6768121"/>
                <a:gd name="connsiteX24" fmla="*/ 34329 w 5997097"/>
                <a:gd name="connsiteY24" fmla="*/ 248767 h 6768121"/>
                <a:gd name="connsiteX25" fmla="*/ 1389767 w 5997097"/>
                <a:gd name="connsiteY25" fmla="*/ 0 h 676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97097" h="6768121">
                  <a:moveTo>
                    <a:pt x="0" y="5929955"/>
                  </a:moveTo>
                  <a:lnTo>
                    <a:pt x="204947" y="6088753"/>
                  </a:lnTo>
                  <a:cubicBezTo>
                    <a:pt x="536028" y="6347537"/>
                    <a:pt x="834815" y="6574463"/>
                    <a:pt x="1135927" y="6730112"/>
                  </a:cubicBezTo>
                  <a:lnTo>
                    <a:pt x="1219620" y="6768121"/>
                  </a:lnTo>
                  <a:lnTo>
                    <a:pt x="0" y="6768121"/>
                  </a:lnTo>
                  <a:close/>
                  <a:moveTo>
                    <a:pt x="1389767" y="0"/>
                  </a:moveTo>
                  <a:lnTo>
                    <a:pt x="1390348" y="292"/>
                  </a:lnTo>
                  <a:cubicBezTo>
                    <a:pt x="3677502" y="292"/>
                    <a:pt x="5997097" y="1835776"/>
                    <a:pt x="5997097" y="4099802"/>
                  </a:cubicBezTo>
                  <a:cubicBezTo>
                    <a:pt x="5997097" y="4948885"/>
                    <a:pt x="5526225" y="5397792"/>
                    <a:pt x="5082265" y="6052096"/>
                  </a:cubicBezTo>
                  <a:cubicBezTo>
                    <a:pt x="4908898" y="6307797"/>
                    <a:pt x="4725489" y="6541021"/>
                    <a:pt x="4527964" y="6748257"/>
                  </a:cubicBezTo>
                  <a:lnTo>
                    <a:pt x="4507706" y="6768121"/>
                  </a:lnTo>
                  <a:lnTo>
                    <a:pt x="3011909" y="6768121"/>
                  </a:lnTo>
                  <a:lnTo>
                    <a:pt x="3041514" y="6756841"/>
                  </a:lnTo>
                  <a:cubicBezTo>
                    <a:pt x="3144608" y="6713092"/>
                    <a:pt x="3243834" y="6661888"/>
                    <a:pt x="3339587" y="6603120"/>
                  </a:cubicBezTo>
                  <a:cubicBezTo>
                    <a:pt x="3700923" y="6381722"/>
                    <a:pt x="4034475" y="6041040"/>
                    <a:pt x="4359591" y="5561878"/>
                  </a:cubicBezTo>
                  <a:cubicBezTo>
                    <a:pt x="4451526" y="5426449"/>
                    <a:pt x="4540696" y="5304113"/>
                    <a:pt x="4626956" y="5185850"/>
                  </a:cubicBezTo>
                  <a:cubicBezTo>
                    <a:pt x="4972001" y="4713668"/>
                    <a:pt x="5124303" y="4488342"/>
                    <a:pt x="5124303" y="4099802"/>
                  </a:cubicBezTo>
                  <a:cubicBezTo>
                    <a:pt x="5124303" y="3693373"/>
                    <a:pt x="5022478" y="3291306"/>
                    <a:pt x="4823481" y="2904512"/>
                  </a:cubicBezTo>
                  <a:cubicBezTo>
                    <a:pt x="4628994" y="2527756"/>
                    <a:pt x="4338498" y="2167874"/>
                    <a:pt x="3983561" y="1863706"/>
                  </a:cubicBezTo>
                  <a:cubicBezTo>
                    <a:pt x="3620116" y="1554184"/>
                    <a:pt x="3207009" y="1308274"/>
                    <a:pt x="2761651" y="1136378"/>
                  </a:cubicBezTo>
                  <a:cubicBezTo>
                    <a:pt x="2312890" y="964438"/>
                    <a:pt x="1838235" y="873085"/>
                    <a:pt x="1390348" y="873085"/>
                  </a:cubicBezTo>
                  <a:cubicBezTo>
                    <a:pt x="966023" y="873085"/>
                    <a:pt x="576467" y="954255"/>
                    <a:pt x="232295" y="1114121"/>
                  </a:cubicBezTo>
                  <a:lnTo>
                    <a:pt x="0" y="1238681"/>
                  </a:lnTo>
                  <a:lnTo>
                    <a:pt x="0" y="263550"/>
                  </a:lnTo>
                  <a:lnTo>
                    <a:pt x="34329" y="248767"/>
                  </a:lnTo>
                  <a:cubicBezTo>
                    <a:pt x="439058" y="87831"/>
                    <a:pt x="892378" y="0"/>
                    <a:pt x="1389767"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8" name="Freeform: Shape 17">
              <a:extLst>
                <a:ext uri="{FF2B5EF4-FFF2-40B4-BE49-F238E27FC236}">
                  <a16:creationId xmlns:a16="http://schemas.microsoft.com/office/drawing/2014/main" id="{AFB69BCB-EE83-44E6-8C11-3344C73D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423049" cy="6857275"/>
            </a:xfrm>
            <a:custGeom>
              <a:avLst/>
              <a:gdLst>
                <a:gd name="connsiteX0" fmla="*/ 3207935 w 6423049"/>
                <a:gd name="connsiteY0" fmla="*/ 0 h 6857275"/>
                <a:gd name="connsiteX1" fmla="*/ 6423049 w 6423049"/>
                <a:gd name="connsiteY1" fmla="*/ 0 h 6857275"/>
                <a:gd name="connsiteX2" fmla="*/ 6423049 w 6423049"/>
                <a:gd name="connsiteY2" fmla="*/ 6857275 h 6857275"/>
                <a:gd name="connsiteX3" fmla="*/ 5115455 w 6423049"/>
                <a:gd name="connsiteY3" fmla="*/ 6857275 h 6857275"/>
                <a:gd name="connsiteX4" fmla="*/ 5327016 w 6423049"/>
                <a:gd name="connsiteY4" fmla="*/ 6576778 h 6857275"/>
                <a:gd name="connsiteX5" fmla="*/ 6096492 w 6423049"/>
                <a:gd name="connsiteY5" fmla="*/ 4101445 h 6857275"/>
                <a:gd name="connsiteX6" fmla="*/ 3253269 w 6423049"/>
                <a:gd name="connsiteY6" fmla="*/ 15400 h 6857275"/>
                <a:gd name="connsiteX7" fmla="*/ 0 w 6423049"/>
                <a:gd name="connsiteY7" fmla="*/ 0 h 6857275"/>
                <a:gd name="connsiteX8" fmla="*/ 318887 w 6423049"/>
                <a:gd name="connsiteY8" fmla="*/ 0 h 6857275"/>
                <a:gd name="connsiteX9" fmla="*/ 273553 w 6423049"/>
                <a:gd name="connsiteY9" fmla="*/ 15400 h 6857275"/>
                <a:gd name="connsiteX10" fmla="*/ 76780 w 6423049"/>
                <a:gd name="connsiteY10" fmla="*/ 93287 h 6857275"/>
                <a:gd name="connsiteX11" fmla="*/ 0 w 6423049"/>
                <a:gd name="connsiteY11" fmla="*/ 128134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3049" h="6857275">
                  <a:moveTo>
                    <a:pt x="3207935" y="0"/>
                  </a:moveTo>
                  <a:lnTo>
                    <a:pt x="6423049" y="0"/>
                  </a:lnTo>
                  <a:lnTo>
                    <a:pt x="6423049" y="6857275"/>
                  </a:lnTo>
                  <a:lnTo>
                    <a:pt x="5115455" y="6857275"/>
                  </a:lnTo>
                  <a:lnTo>
                    <a:pt x="5327016" y="6576778"/>
                  </a:lnTo>
                  <a:cubicBezTo>
                    <a:pt x="5812196" y="5874153"/>
                    <a:pt x="6096492" y="5021129"/>
                    <a:pt x="6096492" y="4101445"/>
                  </a:cubicBezTo>
                  <a:cubicBezTo>
                    <a:pt x="6096492" y="2224539"/>
                    <a:pt x="4912418" y="625268"/>
                    <a:pt x="3253269" y="15400"/>
                  </a:cubicBezTo>
                  <a:close/>
                  <a:moveTo>
                    <a:pt x="0" y="0"/>
                  </a:moveTo>
                  <a:lnTo>
                    <a:pt x="318887" y="0"/>
                  </a:lnTo>
                  <a:lnTo>
                    <a:pt x="273553" y="15400"/>
                  </a:lnTo>
                  <a:cubicBezTo>
                    <a:pt x="207186" y="39794"/>
                    <a:pt x="141580" y="65772"/>
                    <a:pt x="76780" y="93287"/>
                  </a:cubicBezTo>
                  <a:lnTo>
                    <a:pt x="0" y="12813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useBgFill="1">
          <p:nvSpPr>
            <p:cNvPr id="19" name="Freeform: Shape 18">
              <a:extLst>
                <a:ext uri="{FF2B5EF4-FFF2-40B4-BE49-F238E27FC236}">
                  <a16:creationId xmlns:a16="http://schemas.microsoft.com/office/drawing/2014/main" id="{98E9BA58-2C07-4CA1-99C2-7738FBA37E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6"/>
              <a:ext cx="6158587" cy="6857275"/>
            </a:xfrm>
            <a:custGeom>
              <a:avLst/>
              <a:gdLst>
                <a:gd name="connsiteX0" fmla="*/ 233278 w 6158587"/>
                <a:gd name="connsiteY0" fmla="*/ 0 h 6857275"/>
                <a:gd name="connsiteX1" fmla="*/ 3441063 w 6158587"/>
                <a:gd name="connsiteY1" fmla="*/ 0 h 6857275"/>
                <a:gd name="connsiteX2" fmla="*/ 3535825 w 6158587"/>
                <a:gd name="connsiteY2" fmla="*/ 38136 h 6857275"/>
                <a:gd name="connsiteX3" fmla="*/ 6158587 w 6158587"/>
                <a:gd name="connsiteY3" fmla="*/ 4076179 h 6857275"/>
                <a:gd name="connsiteX4" fmla="*/ 5573039 w 6158587"/>
                <a:gd name="connsiteY4" fmla="*/ 6283960 h 6857275"/>
                <a:gd name="connsiteX5" fmla="*/ 5222761 w 6158587"/>
                <a:gd name="connsiteY5" fmla="*/ 6804016 h 6857275"/>
                <a:gd name="connsiteX6" fmla="*/ 5179011 w 6158587"/>
                <a:gd name="connsiteY6" fmla="*/ 6857275 h 6857275"/>
                <a:gd name="connsiteX7" fmla="*/ 4477061 w 6158587"/>
                <a:gd name="connsiteY7" fmla="*/ 6857275 h 6857275"/>
                <a:gd name="connsiteX8" fmla="*/ 4532922 w 6158587"/>
                <a:gd name="connsiteY8" fmla="*/ 6798071 h 6857275"/>
                <a:gd name="connsiteX9" fmla="*/ 4660563 w 6158587"/>
                <a:gd name="connsiteY9" fmla="*/ 6651672 h 6857275"/>
                <a:gd name="connsiteX10" fmla="*/ 4772511 w 6158587"/>
                <a:gd name="connsiteY10" fmla="*/ 6513379 h 6857275"/>
                <a:gd name="connsiteX11" fmla="*/ 4781959 w 6158587"/>
                <a:gd name="connsiteY11" fmla="*/ 6501404 h 6857275"/>
                <a:gd name="connsiteX12" fmla="*/ 4800713 w 6158587"/>
                <a:gd name="connsiteY12" fmla="*/ 6476578 h 6857275"/>
                <a:gd name="connsiteX13" fmla="*/ 4897916 w 6158587"/>
                <a:gd name="connsiteY13" fmla="*/ 6345878 h 6857275"/>
                <a:gd name="connsiteX14" fmla="*/ 4953461 w 6158587"/>
                <a:gd name="connsiteY14" fmla="*/ 6268773 h 6857275"/>
                <a:gd name="connsiteX15" fmla="*/ 5015304 w 6158587"/>
                <a:gd name="connsiteY15" fmla="*/ 6182904 h 6857275"/>
                <a:gd name="connsiteX16" fmla="*/ 5136557 w 6158587"/>
                <a:gd name="connsiteY16" fmla="*/ 6021245 h 6857275"/>
                <a:gd name="connsiteX17" fmla="*/ 5232471 w 6158587"/>
                <a:gd name="connsiteY17" fmla="*/ 5895802 h 6857275"/>
                <a:gd name="connsiteX18" fmla="*/ 5377488 w 6158587"/>
                <a:gd name="connsiteY18" fmla="*/ 5704644 h 6857275"/>
                <a:gd name="connsiteX19" fmla="*/ 5492012 w 6158587"/>
                <a:gd name="connsiteY19" fmla="*/ 5545320 h 6857275"/>
                <a:gd name="connsiteX20" fmla="*/ 5598378 w 6158587"/>
                <a:gd name="connsiteY20" fmla="*/ 5383077 h 6857275"/>
                <a:gd name="connsiteX21" fmla="*/ 5694293 w 6158587"/>
                <a:gd name="connsiteY21" fmla="*/ 5215869 h 6857275"/>
                <a:gd name="connsiteX22" fmla="*/ 5726646 w 6158587"/>
                <a:gd name="connsiteY22" fmla="*/ 5151759 h 6857275"/>
                <a:gd name="connsiteX23" fmla="*/ 5736953 w 6158587"/>
                <a:gd name="connsiteY23" fmla="*/ 5130730 h 6857275"/>
                <a:gd name="connsiteX24" fmla="*/ 5748406 w 6158587"/>
                <a:gd name="connsiteY24" fmla="*/ 5105613 h 6857275"/>
                <a:gd name="connsiteX25" fmla="*/ 5775318 w 6158587"/>
                <a:gd name="connsiteY25" fmla="*/ 5043695 h 6857275"/>
                <a:gd name="connsiteX26" fmla="*/ 5887267 w 6158587"/>
                <a:gd name="connsiteY26" fmla="*/ 4677444 h 6857275"/>
                <a:gd name="connsiteX27" fmla="*/ 5925776 w 6158587"/>
                <a:gd name="connsiteY27" fmla="*/ 4291476 h 6857275"/>
                <a:gd name="connsiteX28" fmla="*/ 5837592 w 6158587"/>
                <a:gd name="connsiteY28" fmla="*/ 3514285 h 6857275"/>
                <a:gd name="connsiteX29" fmla="*/ 5728651 w 6158587"/>
                <a:gd name="connsiteY29" fmla="*/ 3139270 h 6857275"/>
                <a:gd name="connsiteX30" fmla="*/ 5728651 w 6158587"/>
                <a:gd name="connsiteY30" fmla="*/ 3138540 h 6857275"/>
                <a:gd name="connsiteX31" fmla="*/ 5707749 w 6158587"/>
                <a:gd name="connsiteY31" fmla="*/ 3080127 h 6857275"/>
                <a:gd name="connsiteX32" fmla="*/ 5695151 w 6158587"/>
                <a:gd name="connsiteY32" fmla="*/ 3046393 h 6857275"/>
                <a:gd name="connsiteX33" fmla="*/ 5662512 w 6158587"/>
                <a:gd name="connsiteY33" fmla="*/ 2963300 h 6857275"/>
                <a:gd name="connsiteX34" fmla="*/ 5659648 w 6158587"/>
                <a:gd name="connsiteY34" fmla="*/ 2956436 h 6857275"/>
                <a:gd name="connsiteX35" fmla="*/ 5641039 w 6158587"/>
                <a:gd name="connsiteY35" fmla="*/ 2911751 h 6857275"/>
                <a:gd name="connsiteX36" fmla="*/ 5621283 w 6158587"/>
                <a:gd name="connsiteY36" fmla="*/ 2867941 h 6857275"/>
                <a:gd name="connsiteX37" fmla="*/ 5581056 w 6158587"/>
                <a:gd name="connsiteY37" fmla="*/ 2780320 h 6857275"/>
                <a:gd name="connsiteX38" fmla="*/ 5397674 w 6158587"/>
                <a:gd name="connsiteY38" fmla="*/ 2438163 h 6857275"/>
                <a:gd name="connsiteX39" fmla="*/ 5182080 w 6158587"/>
                <a:gd name="connsiteY39" fmla="*/ 2116889 h 6857275"/>
                <a:gd name="connsiteX40" fmla="*/ 4676024 w 6158587"/>
                <a:gd name="connsiteY40" fmla="*/ 1540786 h 6857275"/>
                <a:gd name="connsiteX41" fmla="*/ 4391860 w 6158587"/>
                <a:gd name="connsiteY41" fmla="*/ 1286395 h 6857275"/>
                <a:gd name="connsiteX42" fmla="*/ 4318851 w 6158587"/>
                <a:gd name="connsiteY42" fmla="*/ 1226959 h 6857275"/>
                <a:gd name="connsiteX43" fmla="*/ 4306254 w 6158587"/>
                <a:gd name="connsiteY43" fmla="*/ 1216883 h 6857275"/>
                <a:gd name="connsiteX44" fmla="*/ 4244123 w 6158587"/>
                <a:gd name="connsiteY44" fmla="*/ 1168254 h 6857275"/>
                <a:gd name="connsiteX45" fmla="*/ 4092378 w 6158587"/>
                <a:gd name="connsiteY45" fmla="*/ 1055078 h 6857275"/>
                <a:gd name="connsiteX46" fmla="*/ 3449179 w 6158587"/>
                <a:gd name="connsiteY46" fmla="*/ 660348 h 6857275"/>
                <a:gd name="connsiteX47" fmla="*/ 3110758 w 6158587"/>
                <a:gd name="connsiteY47" fmla="*/ 500442 h 6857275"/>
                <a:gd name="connsiteX48" fmla="*/ 2762316 w 6158587"/>
                <a:gd name="connsiteY48" fmla="*/ 368135 h 6857275"/>
                <a:gd name="connsiteX49" fmla="*/ 2404426 w 6158587"/>
                <a:gd name="connsiteY49" fmla="*/ 264452 h 6857275"/>
                <a:gd name="connsiteX50" fmla="*/ 2040668 w 6158587"/>
                <a:gd name="connsiteY50" fmla="*/ 191435 h 6857275"/>
                <a:gd name="connsiteX51" fmla="*/ 1461459 w 6158587"/>
                <a:gd name="connsiteY51" fmla="*/ 147625 h 6857275"/>
                <a:gd name="connsiteX52" fmla="*/ 1300837 w 6158587"/>
                <a:gd name="connsiteY52" fmla="*/ 150983 h 6857275"/>
                <a:gd name="connsiteX53" fmla="*/ 932928 w 6158587"/>
                <a:gd name="connsiteY53" fmla="*/ 183842 h 6857275"/>
                <a:gd name="connsiteX54" fmla="*/ 568022 w 6158587"/>
                <a:gd name="connsiteY54" fmla="*/ 256858 h 6857275"/>
                <a:gd name="connsiteX55" fmla="*/ 39597 w 6158587"/>
                <a:gd name="connsiteY55" fmla="*/ 447169 h 6857275"/>
                <a:gd name="connsiteX56" fmla="*/ 0 w 6158587"/>
                <a:gd name="connsiteY56" fmla="*/ 467328 h 6857275"/>
                <a:gd name="connsiteX57" fmla="*/ 0 w 6158587"/>
                <a:gd name="connsiteY57" fmla="*/ 112255 h 6857275"/>
                <a:gd name="connsiteX58" fmla="*/ 79310 w 6158587"/>
                <a:gd name="connsiteY58" fmla="*/ 70390 h 68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158587" h="6857275">
                  <a:moveTo>
                    <a:pt x="233278" y="0"/>
                  </a:moveTo>
                  <a:lnTo>
                    <a:pt x="3441063" y="0"/>
                  </a:lnTo>
                  <a:lnTo>
                    <a:pt x="3535825" y="38136"/>
                  </a:lnTo>
                  <a:cubicBezTo>
                    <a:pt x="5077434" y="703644"/>
                    <a:pt x="6158926" y="2261149"/>
                    <a:pt x="6158587" y="4076179"/>
                  </a:cubicBezTo>
                  <a:cubicBezTo>
                    <a:pt x="6158441" y="4852011"/>
                    <a:pt x="5956378" y="5613884"/>
                    <a:pt x="5573039" y="6283960"/>
                  </a:cubicBezTo>
                  <a:cubicBezTo>
                    <a:pt x="5468266" y="6466229"/>
                    <a:pt x="5351134" y="6639962"/>
                    <a:pt x="5222761" y="6804016"/>
                  </a:cubicBezTo>
                  <a:lnTo>
                    <a:pt x="5179011" y="6857275"/>
                  </a:lnTo>
                  <a:lnTo>
                    <a:pt x="4477061" y="6857275"/>
                  </a:lnTo>
                  <a:lnTo>
                    <a:pt x="4532922" y="6798071"/>
                  </a:lnTo>
                  <a:cubicBezTo>
                    <a:pt x="4575851" y="6750793"/>
                    <a:pt x="4618547" y="6701908"/>
                    <a:pt x="4660563" y="6651672"/>
                  </a:cubicBezTo>
                  <a:cubicBezTo>
                    <a:pt x="4698786" y="6606693"/>
                    <a:pt x="4736294" y="6559232"/>
                    <a:pt x="4772511" y="6513379"/>
                  </a:cubicBezTo>
                  <a:lnTo>
                    <a:pt x="4781959" y="6501404"/>
                  </a:lnTo>
                  <a:lnTo>
                    <a:pt x="4800713" y="6476578"/>
                  </a:lnTo>
                  <a:cubicBezTo>
                    <a:pt x="4833067" y="6434082"/>
                    <a:pt x="4866565" y="6389979"/>
                    <a:pt x="4897916" y="6345878"/>
                  </a:cubicBezTo>
                  <a:cubicBezTo>
                    <a:pt x="4916097" y="6321199"/>
                    <a:pt x="4934277" y="6295788"/>
                    <a:pt x="4953461" y="6268773"/>
                  </a:cubicBezTo>
                  <a:cubicBezTo>
                    <a:pt x="4972643" y="6241756"/>
                    <a:pt x="4994547" y="6211234"/>
                    <a:pt x="5015304" y="6182904"/>
                  </a:cubicBezTo>
                  <a:cubicBezTo>
                    <a:pt x="5059253" y="6123177"/>
                    <a:pt x="5103202" y="6065201"/>
                    <a:pt x="5136557" y="6021245"/>
                  </a:cubicBezTo>
                  <a:cubicBezTo>
                    <a:pt x="5169913" y="5977289"/>
                    <a:pt x="5200977" y="5936836"/>
                    <a:pt x="5232471" y="5895802"/>
                  </a:cubicBezTo>
                  <a:cubicBezTo>
                    <a:pt x="5280429" y="5833299"/>
                    <a:pt x="5330104" y="5768607"/>
                    <a:pt x="5377488" y="5704644"/>
                  </a:cubicBezTo>
                  <a:cubicBezTo>
                    <a:pt x="5414708" y="5654117"/>
                    <a:pt x="5454220" y="5600229"/>
                    <a:pt x="5492012" y="5545320"/>
                  </a:cubicBezTo>
                  <a:cubicBezTo>
                    <a:pt x="5532669" y="5485739"/>
                    <a:pt x="5566453" y="5435067"/>
                    <a:pt x="5598378" y="5383077"/>
                  </a:cubicBezTo>
                  <a:cubicBezTo>
                    <a:pt x="5639177" y="5317217"/>
                    <a:pt x="5668668" y="5266250"/>
                    <a:pt x="5694293" y="5215869"/>
                  </a:cubicBezTo>
                  <a:cubicBezTo>
                    <a:pt x="5705458" y="5195133"/>
                    <a:pt x="5715765" y="5174104"/>
                    <a:pt x="5726646" y="5151759"/>
                  </a:cubicBezTo>
                  <a:lnTo>
                    <a:pt x="5736953" y="5130730"/>
                  </a:lnTo>
                  <a:cubicBezTo>
                    <a:pt x="5740675" y="5122261"/>
                    <a:pt x="5744540" y="5113938"/>
                    <a:pt x="5748406" y="5105613"/>
                  </a:cubicBezTo>
                  <a:cubicBezTo>
                    <a:pt x="5757997" y="5084293"/>
                    <a:pt x="5767159" y="5064140"/>
                    <a:pt x="5775318" y="5043695"/>
                  </a:cubicBezTo>
                  <a:cubicBezTo>
                    <a:pt x="5824718" y="4925802"/>
                    <a:pt x="5862228" y="4803091"/>
                    <a:pt x="5887267" y="4677444"/>
                  </a:cubicBezTo>
                  <a:cubicBezTo>
                    <a:pt x="5911983" y="4550307"/>
                    <a:pt x="5924876" y="4421080"/>
                    <a:pt x="5925776" y="4291476"/>
                  </a:cubicBezTo>
                  <a:cubicBezTo>
                    <a:pt x="5925724" y="4029813"/>
                    <a:pt x="5896133" y="3769041"/>
                    <a:pt x="5837592" y="3514285"/>
                  </a:cubicBezTo>
                  <a:cubicBezTo>
                    <a:pt x="5808496" y="3387220"/>
                    <a:pt x="5772120" y="3261997"/>
                    <a:pt x="5728651" y="3139270"/>
                  </a:cubicBezTo>
                  <a:lnTo>
                    <a:pt x="5728651" y="3138540"/>
                  </a:lnTo>
                  <a:cubicBezTo>
                    <a:pt x="5722351" y="3119409"/>
                    <a:pt x="5715193" y="3100717"/>
                    <a:pt x="5707749" y="3080127"/>
                  </a:cubicBezTo>
                  <a:cubicBezTo>
                    <a:pt x="5703455" y="3068883"/>
                    <a:pt x="5699302" y="3057637"/>
                    <a:pt x="5695151" y="3046393"/>
                  </a:cubicBezTo>
                  <a:cubicBezTo>
                    <a:pt x="5685131" y="3018793"/>
                    <a:pt x="5674107" y="2991778"/>
                    <a:pt x="5662512" y="2963300"/>
                  </a:cubicBezTo>
                  <a:lnTo>
                    <a:pt x="5659648" y="2956436"/>
                  </a:lnTo>
                  <a:lnTo>
                    <a:pt x="5641039" y="2911751"/>
                  </a:lnTo>
                  <a:lnTo>
                    <a:pt x="5621283" y="2867941"/>
                  </a:lnTo>
                  <a:cubicBezTo>
                    <a:pt x="5609687" y="2841362"/>
                    <a:pt x="5595944" y="2810548"/>
                    <a:pt x="5581056" y="2780320"/>
                  </a:cubicBezTo>
                  <a:cubicBezTo>
                    <a:pt x="5530665" y="2672839"/>
                    <a:pt x="5470683" y="2561270"/>
                    <a:pt x="5397674" y="2438163"/>
                  </a:cubicBezTo>
                  <a:cubicBezTo>
                    <a:pt x="5332395" y="2330974"/>
                    <a:pt x="5259814" y="2222909"/>
                    <a:pt x="5182080" y="2116889"/>
                  </a:cubicBezTo>
                  <a:cubicBezTo>
                    <a:pt x="5029667" y="1910602"/>
                    <a:pt x="4860375" y="1717880"/>
                    <a:pt x="4676024" y="1540786"/>
                  </a:cubicBezTo>
                  <a:cubicBezTo>
                    <a:pt x="4590130" y="1458131"/>
                    <a:pt x="4497795" y="1374893"/>
                    <a:pt x="4391860" y="1286395"/>
                  </a:cubicBezTo>
                  <a:cubicBezTo>
                    <a:pt x="4370530" y="1268433"/>
                    <a:pt x="4345334" y="1247404"/>
                    <a:pt x="4318851" y="1226959"/>
                  </a:cubicBezTo>
                  <a:lnTo>
                    <a:pt x="4306254" y="1216883"/>
                  </a:lnTo>
                  <a:cubicBezTo>
                    <a:pt x="4285925" y="1200673"/>
                    <a:pt x="4264880" y="1183880"/>
                    <a:pt x="4244123" y="1168254"/>
                  </a:cubicBezTo>
                  <a:cubicBezTo>
                    <a:pt x="4189438" y="1125467"/>
                    <a:pt x="4134322" y="1085307"/>
                    <a:pt x="4092378" y="1055078"/>
                  </a:cubicBezTo>
                  <a:cubicBezTo>
                    <a:pt x="3887264" y="908357"/>
                    <a:pt x="3672344" y="776461"/>
                    <a:pt x="3449179" y="660348"/>
                  </a:cubicBezTo>
                  <a:cubicBezTo>
                    <a:pt x="3338519" y="602958"/>
                    <a:pt x="3224710" y="549071"/>
                    <a:pt x="3110758" y="500442"/>
                  </a:cubicBezTo>
                  <a:cubicBezTo>
                    <a:pt x="2996806" y="451812"/>
                    <a:pt x="2879991" y="407565"/>
                    <a:pt x="2762316" y="368135"/>
                  </a:cubicBezTo>
                  <a:cubicBezTo>
                    <a:pt x="2649508" y="330312"/>
                    <a:pt x="2529403" y="295119"/>
                    <a:pt x="2404426" y="264452"/>
                  </a:cubicBezTo>
                  <a:cubicBezTo>
                    <a:pt x="2288900" y="236121"/>
                    <a:pt x="2166502" y="211733"/>
                    <a:pt x="2040668" y="191435"/>
                  </a:cubicBezTo>
                  <a:cubicBezTo>
                    <a:pt x="1848910" y="162425"/>
                    <a:pt x="1655321" y="147782"/>
                    <a:pt x="1461459" y="147625"/>
                  </a:cubicBezTo>
                  <a:cubicBezTo>
                    <a:pt x="1408061" y="147625"/>
                    <a:pt x="1354092" y="148794"/>
                    <a:pt x="1300837" y="150983"/>
                  </a:cubicBezTo>
                  <a:cubicBezTo>
                    <a:pt x="1177739" y="155618"/>
                    <a:pt x="1054939" y="166584"/>
                    <a:pt x="932928" y="183842"/>
                  </a:cubicBezTo>
                  <a:cubicBezTo>
                    <a:pt x="810083" y="201379"/>
                    <a:pt x="688259" y="225753"/>
                    <a:pt x="568022" y="256858"/>
                  </a:cubicBezTo>
                  <a:cubicBezTo>
                    <a:pt x="386369" y="303536"/>
                    <a:pt x="209474" y="367270"/>
                    <a:pt x="39597" y="447169"/>
                  </a:cubicBezTo>
                  <a:lnTo>
                    <a:pt x="0" y="467328"/>
                  </a:lnTo>
                  <a:lnTo>
                    <a:pt x="0" y="112255"/>
                  </a:lnTo>
                  <a:lnTo>
                    <a:pt x="79310" y="703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grpSp>
    </p:spTree>
    <p:extLst>
      <p:ext uri="{BB962C8B-B14F-4D97-AF65-F5344CB8AC3E}">
        <p14:creationId xmlns:p14="http://schemas.microsoft.com/office/powerpoint/2010/main" val="125415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201D8-EA9A-9DFF-F1C7-40E458CE8AC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tr-TR" sz="3600" kern="1200" dirty="0" err="1">
                <a:solidFill>
                  <a:srgbClr val="FFFFFF"/>
                </a:solidFill>
                <a:latin typeface="+mj-lt"/>
                <a:ea typeface="+mj-ea"/>
                <a:cs typeface="+mj-cs"/>
              </a:rPr>
              <a:t>Monitor</a:t>
            </a:r>
            <a:r>
              <a:rPr lang="tr-TR" sz="3600" kern="1200" dirty="0">
                <a:solidFill>
                  <a:srgbClr val="FFFFFF"/>
                </a:solidFill>
                <a:latin typeface="+mj-lt"/>
                <a:ea typeface="+mj-ea"/>
                <a:cs typeface="+mj-cs"/>
              </a:rPr>
              <a:t> </a:t>
            </a:r>
            <a:r>
              <a:rPr lang="tr-TR" sz="3600" kern="1200" dirty="0" err="1">
                <a:solidFill>
                  <a:srgbClr val="FFFFFF"/>
                </a:solidFill>
                <a:latin typeface="+mj-lt"/>
                <a:ea typeface="+mj-ea"/>
                <a:cs typeface="+mj-cs"/>
              </a:rPr>
              <a:t>Mode</a:t>
            </a:r>
            <a:r>
              <a:rPr lang="tr-TR" sz="3600" kern="1200" dirty="0">
                <a:solidFill>
                  <a:srgbClr val="FFFFFF"/>
                </a:solidFill>
                <a:latin typeface="+mj-lt"/>
                <a:ea typeface="+mj-ea"/>
                <a:cs typeface="+mj-cs"/>
              </a:rPr>
              <a:t> için</a:t>
            </a:r>
            <a:endParaRPr lang="en-US" sz="36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012CB696-AEB8-8500-C722-4F69E443A1E8}"/>
              </a:ext>
            </a:extLst>
          </p:cNvPr>
          <p:cNvPicPr>
            <a:picLocks noGrp="1" noChangeAspect="1"/>
          </p:cNvPicPr>
          <p:nvPr>
            <p:ph idx="1"/>
          </p:nvPr>
        </p:nvPicPr>
        <p:blipFill>
          <a:blip r:embed="rId2"/>
          <a:stretch>
            <a:fillRect/>
          </a:stretch>
        </p:blipFill>
        <p:spPr>
          <a:xfrm>
            <a:off x="4777316" y="1986937"/>
            <a:ext cx="6780700" cy="2881797"/>
          </a:xfrm>
          <a:prstGeom prst="rect">
            <a:avLst/>
          </a:prstGeom>
        </p:spPr>
      </p:pic>
    </p:spTree>
    <p:extLst>
      <p:ext uri="{BB962C8B-B14F-4D97-AF65-F5344CB8AC3E}">
        <p14:creationId xmlns:p14="http://schemas.microsoft.com/office/powerpoint/2010/main" val="2825549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USB WİFİ </a:t>
            </a:r>
            <a:r>
              <a:rPr lang="tr-TR" dirty="0" err="1"/>
              <a:t>Kali</a:t>
            </a:r>
            <a:r>
              <a:rPr lang="tr-TR" dirty="0"/>
              <a:t> Linux </a:t>
            </a:r>
            <a:br>
              <a:rPr lang="tr-TR" dirty="0"/>
            </a:br>
            <a:r>
              <a:rPr lang="tr-TR" dirty="0"/>
              <a:t>(Benim kullandığım ve önerilenler)</a:t>
            </a:r>
          </a:p>
        </p:txBody>
      </p:sp>
      <p:sp>
        <p:nvSpPr>
          <p:cNvPr id="3" name="İçerik Yer Tutucusu 2"/>
          <p:cNvSpPr>
            <a:spLocks noGrp="1"/>
          </p:cNvSpPr>
          <p:nvPr>
            <p:ph idx="1"/>
          </p:nvPr>
        </p:nvSpPr>
        <p:spPr>
          <a:xfrm>
            <a:off x="216815" y="1891613"/>
            <a:ext cx="4091234" cy="2416437"/>
          </a:xfrm>
        </p:spPr>
        <p:txBody>
          <a:bodyPr>
            <a:normAutofit/>
          </a:bodyPr>
          <a:lstStyle/>
          <a:p>
            <a:r>
              <a:rPr lang="tr-TR" dirty="0" err="1"/>
              <a:t>Kali</a:t>
            </a:r>
            <a:r>
              <a:rPr lang="tr-TR" dirty="0"/>
              <a:t> Linux </a:t>
            </a:r>
            <a:r>
              <a:rPr lang="tr-TR" dirty="0" err="1"/>
              <a:t>Için</a:t>
            </a:r>
            <a:r>
              <a:rPr lang="tr-TR" dirty="0"/>
              <a:t> </a:t>
            </a:r>
            <a:r>
              <a:rPr lang="tr-TR" dirty="0" err="1"/>
              <a:t>Monitor</a:t>
            </a:r>
            <a:r>
              <a:rPr lang="tr-TR" dirty="0"/>
              <a:t> </a:t>
            </a:r>
            <a:r>
              <a:rPr lang="tr-TR" dirty="0" err="1"/>
              <a:t>Modu</a:t>
            </a:r>
            <a:r>
              <a:rPr lang="tr-TR" dirty="0"/>
              <a:t> USB </a:t>
            </a:r>
            <a:r>
              <a:rPr lang="tr-TR" dirty="0" err="1"/>
              <a:t>Stick</a:t>
            </a:r>
            <a:r>
              <a:rPr lang="tr-TR" dirty="0"/>
              <a:t> Antenli 802.11N </a:t>
            </a:r>
            <a:r>
              <a:rPr lang="tr-TR" dirty="0" err="1"/>
              <a:t>Wifi</a:t>
            </a:r>
            <a:r>
              <a:rPr lang="tr-TR" dirty="0"/>
              <a:t> 5370 </a:t>
            </a:r>
            <a:r>
              <a:rPr lang="tr-TR" dirty="0" err="1"/>
              <a:t>Chipset</a:t>
            </a:r>
            <a:r>
              <a:rPr lang="tr-TR" dirty="0"/>
              <a:t> 300 </a:t>
            </a:r>
            <a:r>
              <a:rPr lang="tr-TR" dirty="0" err="1"/>
              <a:t>Mbps</a:t>
            </a:r>
            <a:r>
              <a:rPr lang="tr-TR" dirty="0"/>
              <a:t> Wireless Adaptör</a:t>
            </a:r>
          </a:p>
          <a:p>
            <a:endParaRPr lang="tr-TR" dirty="0"/>
          </a:p>
          <a:p>
            <a:endParaRPr lang="tr-TR" dirty="0"/>
          </a:p>
        </p:txBody>
      </p:sp>
      <p:pic>
        <p:nvPicPr>
          <p:cNvPr id="4" name="Resim 3"/>
          <p:cNvPicPr>
            <a:picLocks noChangeAspect="1"/>
          </p:cNvPicPr>
          <p:nvPr/>
        </p:nvPicPr>
        <p:blipFill>
          <a:blip r:embed="rId2"/>
          <a:stretch>
            <a:fillRect/>
          </a:stretch>
        </p:blipFill>
        <p:spPr>
          <a:xfrm>
            <a:off x="4141157" y="1891612"/>
            <a:ext cx="6826144" cy="3764469"/>
          </a:xfrm>
          <a:prstGeom prst="rect">
            <a:avLst/>
          </a:prstGeom>
        </p:spPr>
      </p:pic>
    </p:spTree>
    <p:extLst>
      <p:ext uri="{BB962C8B-B14F-4D97-AF65-F5344CB8AC3E}">
        <p14:creationId xmlns:p14="http://schemas.microsoft.com/office/powerpoint/2010/main" val="692414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Manage </a:t>
            </a:r>
            <a:r>
              <a:rPr lang="en-US" sz="3600" kern="1200" dirty="0" err="1">
                <a:solidFill>
                  <a:srgbClr val="FFFFFF"/>
                </a:solidFill>
                <a:latin typeface="+mj-lt"/>
                <a:ea typeface="+mj-ea"/>
                <a:cs typeface="+mj-cs"/>
              </a:rPr>
              <a:t>moda</a:t>
            </a:r>
            <a:r>
              <a:rPr lang="en-US" sz="3600" kern="1200" dirty="0">
                <a:solidFill>
                  <a:srgbClr val="FFFFFF"/>
                </a:solidFill>
                <a:latin typeface="+mj-lt"/>
                <a:ea typeface="+mj-ea"/>
                <a:cs typeface="+mj-cs"/>
              </a:rPr>
              <a:t> </a:t>
            </a:r>
            <a:r>
              <a:rPr lang="en-US" sz="3600" kern="1200" dirty="0" err="1">
                <a:solidFill>
                  <a:srgbClr val="FFFFFF"/>
                </a:solidFill>
                <a:latin typeface="+mj-lt"/>
                <a:ea typeface="+mj-ea"/>
                <a:cs typeface="+mj-cs"/>
              </a:rPr>
              <a:t>dönmek</a:t>
            </a:r>
            <a:r>
              <a:rPr lang="en-US" sz="3600" kern="1200" dirty="0">
                <a:solidFill>
                  <a:srgbClr val="FFFFFF"/>
                </a:solidFill>
                <a:latin typeface="+mj-lt"/>
                <a:ea typeface="+mj-ea"/>
                <a:cs typeface="+mj-cs"/>
              </a:rPr>
              <a:t> </a:t>
            </a:r>
            <a:br>
              <a:rPr lang="tr-TR" sz="3600" kern="1200" dirty="0">
                <a:solidFill>
                  <a:srgbClr val="FFFFFF"/>
                </a:solidFill>
                <a:latin typeface="+mj-lt"/>
                <a:ea typeface="+mj-ea"/>
                <a:cs typeface="+mj-cs"/>
              </a:rPr>
            </a:br>
            <a:r>
              <a:rPr lang="en-US" sz="3600" kern="1200" dirty="0">
                <a:solidFill>
                  <a:srgbClr val="FFFFFF"/>
                </a:solidFill>
                <a:latin typeface="+mj-lt"/>
                <a:ea typeface="+mj-ea"/>
                <a:cs typeface="+mj-cs"/>
              </a:rPr>
              <a:t>(2. </a:t>
            </a:r>
            <a:r>
              <a:rPr lang="en-US" sz="3600" kern="1200" dirty="0" err="1">
                <a:solidFill>
                  <a:srgbClr val="FFFFFF"/>
                </a:solidFill>
                <a:latin typeface="+mj-lt"/>
                <a:ea typeface="+mj-ea"/>
                <a:cs typeface="+mj-cs"/>
              </a:rPr>
              <a:t>yol</a:t>
            </a:r>
            <a:r>
              <a:rPr lang="en-US" sz="3600" kern="1200" dirty="0">
                <a:solidFill>
                  <a:srgbClr val="FFFFFF"/>
                </a:solidFill>
                <a:latin typeface="+mj-lt"/>
                <a:ea typeface="+mj-ea"/>
                <a:cs typeface="+mj-cs"/>
              </a:rPr>
              <a:t>)</a:t>
            </a:r>
          </a:p>
        </p:txBody>
      </p:sp>
      <p:pic>
        <p:nvPicPr>
          <p:cNvPr id="7" name="Content Placeholder 6">
            <a:extLst>
              <a:ext uri="{FF2B5EF4-FFF2-40B4-BE49-F238E27FC236}">
                <a16:creationId xmlns:a16="http://schemas.microsoft.com/office/drawing/2014/main" id="{35E33F6D-26BA-7A23-446A-64238F11E35F}"/>
              </a:ext>
            </a:extLst>
          </p:cNvPr>
          <p:cNvPicPr>
            <a:picLocks noGrp="1" noChangeAspect="1"/>
          </p:cNvPicPr>
          <p:nvPr>
            <p:ph idx="1"/>
          </p:nvPr>
        </p:nvPicPr>
        <p:blipFill>
          <a:blip r:embed="rId2"/>
          <a:stretch>
            <a:fillRect/>
          </a:stretch>
        </p:blipFill>
        <p:spPr>
          <a:xfrm>
            <a:off x="4777316" y="1724184"/>
            <a:ext cx="6780700" cy="3407302"/>
          </a:xfrm>
          <a:prstGeom prst="rect">
            <a:avLst/>
          </a:prstGeom>
        </p:spPr>
      </p:pic>
    </p:spTree>
    <p:extLst>
      <p:ext uri="{BB962C8B-B14F-4D97-AF65-F5344CB8AC3E}">
        <p14:creationId xmlns:p14="http://schemas.microsoft.com/office/powerpoint/2010/main" val="2123663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People working on ideas">
            <a:extLst>
              <a:ext uri="{FF2B5EF4-FFF2-40B4-BE49-F238E27FC236}">
                <a16:creationId xmlns:a16="http://schemas.microsoft.com/office/drawing/2014/main" id="{C28C18B2-A714-442C-1FCD-1E0E9E125404}"/>
              </a:ext>
            </a:extLst>
          </p:cNvPr>
          <p:cNvPicPr>
            <a:picLocks noChangeAspect="1"/>
          </p:cNvPicPr>
          <p:nvPr/>
        </p:nvPicPr>
        <p:blipFill>
          <a:blip r:embed="rId2"/>
          <a:srcRect r="17209" b="2"/>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9ABEA2-3F55-404C-B64A-736EA477F6A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tr-TR" sz="4800" dirty="0">
                <a:solidFill>
                  <a:schemeClr val="bg1"/>
                </a:solidFill>
              </a:rPr>
              <a:t>AĞLARDAN BİLGİ TOPLAMA</a:t>
            </a:r>
            <a:endParaRPr lang="en-US" sz="4800" dirty="0">
              <a:solidFill>
                <a:schemeClr val="bg1"/>
              </a:solidFill>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9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01D8-EA9A-9DFF-F1C7-40E458CE8AC0}"/>
              </a:ext>
            </a:extLst>
          </p:cNvPr>
          <p:cNvSpPr>
            <a:spLocks noGrp="1"/>
          </p:cNvSpPr>
          <p:nvPr>
            <p:ph type="title"/>
          </p:nvPr>
        </p:nvSpPr>
        <p:spPr/>
        <p:txBody>
          <a:bodyPr/>
          <a:lstStyle/>
          <a:p>
            <a:r>
              <a:rPr lang="tr-TR" dirty="0"/>
              <a:t>1. adım: </a:t>
            </a:r>
            <a:r>
              <a:rPr lang="tr-TR" dirty="0" err="1"/>
              <a:t>Monitor</a:t>
            </a:r>
            <a:r>
              <a:rPr lang="tr-TR" dirty="0"/>
              <a:t> mod</a:t>
            </a:r>
          </a:p>
        </p:txBody>
      </p:sp>
      <p:pic>
        <p:nvPicPr>
          <p:cNvPr id="5" name="Content Placeholder 4">
            <a:extLst>
              <a:ext uri="{FF2B5EF4-FFF2-40B4-BE49-F238E27FC236}">
                <a16:creationId xmlns:a16="http://schemas.microsoft.com/office/drawing/2014/main" id="{012CB696-AEB8-8500-C722-4F69E443A1E8}"/>
              </a:ext>
            </a:extLst>
          </p:cNvPr>
          <p:cNvPicPr>
            <a:picLocks noGrp="1" noChangeAspect="1"/>
          </p:cNvPicPr>
          <p:nvPr>
            <p:ph idx="1"/>
          </p:nvPr>
        </p:nvPicPr>
        <p:blipFill>
          <a:blip r:embed="rId2"/>
          <a:stretch>
            <a:fillRect/>
          </a:stretch>
        </p:blipFill>
        <p:spPr>
          <a:xfrm>
            <a:off x="838200" y="1865161"/>
            <a:ext cx="9299023" cy="3942786"/>
          </a:xfrm>
        </p:spPr>
      </p:pic>
    </p:spTree>
    <p:extLst>
      <p:ext uri="{BB962C8B-B14F-4D97-AF65-F5344CB8AC3E}">
        <p14:creationId xmlns:p14="http://schemas.microsoft.com/office/powerpoint/2010/main" val="3044786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289305" y="3415754"/>
            <a:ext cx="9471956" cy="1137111"/>
          </a:xfrm>
        </p:spPr>
        <p:txBody>
          <a:bodyPr vert="horz" lIns="91440" tIns="45720" rIns="91440" bIns="45720" rtlCol="0" anchor="ctr">
            <a:normAutofit/>
          </a:bodyPr>
          <a:lstStyle/>
          <a:p>
            <a:r>
              <a:rPr lang="en-US" sz="5400" kern="1200">
                <a:solidFill>
                  <a:schemeClr val="tx1"/>
                </a:solidFill>
                <a:latin typeface="+mj-lt"/>
                <a:ea typeface="+mj-ea"/>
                <a:cs typeface="+mj-cs"/>
              </a:rPr>
              <a:t>Airodump-ng</a:t>
            </a:r>
          </a:p>
        </p:txBody>
      </p:sp>
      <p:pic>
        <p:nvPicPr>
          <p:cNvPr id="4" name="İçerik Yer Tutucusu 3"/>
          <p:cNvPicPr>
            <a:picLocks noGrp="1" noChangeAspect="1"/>
          </p:cNvPicPr>
          <p:nvPr>
            <p:ph idx="1"/>
          </p:nvPr>
        </p:nvPicPr>
        <p:blipFill>
          <a:blip r:embed="rId3"/>
          <a:stretch>
            <a:fillRect/>
          </a:stretch>
        </p:blipFill>
        <p:spPr>
          <a:xfrm>
            <a:off x="1289304" y="1173707"/>
            <a:ext cx="7018712" cy="2065992"/>
          </a:xfrm>
          <a:prstGeom prst="rect">
            <a:avLst/>
          </a:prstGeom>
        </p:spPr>
      </p:pic>
      <p:sp>
        <p:nvSpPr>
          <p:cNvPr id="5" name="Rectangle 1"/>
          <p:cNvSpPr>
            <a:spLocks noChangeArrowheads="1"/>
          </p:cNvSpPr>
          <p:nvPr/>
        </p:nvSpPr>
        <p:spPr bwMode="auto">
          <a:xfrm>
            <a:off x="1289304" y="4612943"/>
            <a:ext cx="7745969" cy="140822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eaLnBrk="1" fontAlgn="base" hangingPunct="1">
              <a:lnSpc>
                <a:spcPct val="90000"/>
              </a:lnSpc>
              <a:spcBef>
                <a:spcPct val="0"/>
              </a:spcBef>
              <a:spcAft>
                <a:spcPts val="600"/>
              </a:spcAft>
              <a:buClrTx/>
              <a:buSzTx/>
              <a:buFont typeface="Arial" panose="020B0604020202020204" pitchFamily="34" charset="0"/>
              <a:buChar char="•"/>
              <a:tabLst/>
            </a:pPr>
            <a:r>
              <a:rPr kumimoji="0" lang="en-US" altLang="tr-TR" sz="2000" b="1" i="0" u="none" strike="noStrike" cap="none" normalizeH="0" baseline="0">
                <a:ln>
                  <a:noFill/>
                </a:ln>
                <a:effectLst/>
                <a:latin typeface="+mn-lt"/>
              </a:rPr>
              <a:t>airdump-ng</a:t>
            </a:r>
            <a:r>
              <a:rPr kumimoji="0" lang="en-US" altLang="tr-TR" sz="2000" b="0" i="0" u="none" strike="noStrike" cap="none" normalizeH="0" baseline="0">
                <a:ln>
                  <a:noFill/>
                </a:ln>
                <a:effectLst/>
                <a:latin typeface="+mn-lt"/>
              </a:rPr>
              <a:t> komutu, Kablosuz Ağları (Wi-Fi) izleme ve analiz etme amacıyla kullanılan bir araçtır. Bu komut, çevredeki Wi-Fi ağlarının istatistiklerini ve özelliklerini toplar. </a:t>
            </a:r>
          </a:p>
        </p:txBody>
      </p:sp>
    </p:spTree>
    <p:extLst>
      <p:ext uri="{BB962C8B-B14F-4D97-AF65-F5344CB8AC3E}">
        <p14:creationId xmlns:p14="http://schemas.microsoft.com/office/powerpoint/2010/main" val="2669292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Airodump-ng</a:t>
            </a:r>
          </a:p>
        </p:txBody>
      </p:sp>
      <p:pic>
        <p:nvPicPr>
          <p:cNvPr id="4" name="İçerik Yer Tutucusu 3"/>
          <p:cNvPicPr>
            <a:picLocks noGrp="1" noChangeAspect="1"/>
          </p:cNvPicPr>
          <p:nvPr>
            <p:ph idx="1"/>
          </p:nvPr>
        </p:nvPicPr>
        <p:blipFill>
          <a:blip r:embed="rId2"/>
          <a:stretch>
            <a:fillRect/>
          </a:stretch>
        </p:blipFill>
        <p:spPr>
          <a:xfrm>
            <a:off x="4732119" y="961812"/>
            <a:ext cx="5801161" cy="4930987"/>
          </a:xfrm>
          <a:prstGeom prst="rect">
            <a:avLst/>
          </a:prstGeom>
        </p:spPr>
      </p:pic>
    </p:spTree>
    <p:extLst>
      <p:ext uri="{BB962C8B-B14F-4D97-AF65-F5344CB8AC3E}">
        <p14:creationId xmlns:p14="http://schemas.microsoft.com/office/powerpoint/2010/main" val="274846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86834" y="1153572"/>
            <a:ext cx="3200400" cy="4461163"/>
          </a:xfrm>
        </p:spPr>
        <p:txBody>
          <a:bodyPr>
            <a:normAutofit/>
          </a:bodyPr>
          <a:lstStyle/>
          <a:p>
            <a:r>
              <a:rPr lang="tr-TR">
                <a:solidFill>
                  <a:srgbClr val="FFFFFF"/>
                </a:solidFill>
              </a:rPr>
              <a:t>Airodump verileri</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İçerik Yer Tutucusu 3"/>
          <p:cNvSpPr>
            <a:spLocks noGrp="1"/>
          </p:cNvSpPr>
          <p:nvPr>
            <p:ph idx="1"/>
          </p:nvPr>
        </p:nvSpPr>
        <p:spPr>
          <a:xfrm>
            <a:off x="4447308" y="591344"/>
            <a:ext cx="6906491" cy="5585619"/>
          </a:xfrm>
        </p:spPr>
        <p:txBody>
          <a:bodyPr anchor="ctr">
            <a:normAutofit/>
          </a:bodyPr>
          <a:lstStyle/>
          <a:p>
            <a:r>
              <a:rPr lang="tr-TR" sz="1800" b="1"/>
              <a:t>BSSID (Basic Service Set </a:t>
            </a:r>
            <a:r>
              <a:rPr lang="tr-TR" sz="1800" b="1" err="1"/>
              <a:t>Identifier</a:t>
            </a:r>
            <a:r>
              <a:rPr lang="tr-TR" sz="1800" b="1"/>
              <a:t>):</a:t>
            </a:r>
            <a:r>
              <a:rPr lang="tr-TR" sz="1800"/>
              <a:t> Bu, kablosuz erişim noktasının benzersiz kimliğidir. Her </a:t>
            </a:r>
            <a:r>
              <a:rPr lang="tr-TR" sz="1800" err="1"/>
              <a:t>Wi</a:t>
            </a:r>
            <a:r>
              <a:rPr lang="tr-TR" sz="1800"/>
              <a:t>-Fi ağına ait bir BSSID vardır. </a:t>
            </a:r>
            <a:r>
              <a:rPr lang="tr-TR" sz="1800" b="1"/>
              <a:t>Yani İlgili modemin </a:t>
            </a:r>
            <a:r>
              <a:rPr lang="tr-TR" sz="1800" b="1" err="1"/>
              <a:t>mac</a:t>
            </a:r>
            <a:r>
              <a:rPr lang="tr-TR" sz="1800" b="1"/>
              <a:t> adresi</a:t>
            </a:r>
          </a:p>
          <a:p>
            <a:r>
              <a:rPr lang="tr-TR" sz="1800" b="1"/>
              <a:t>PWR (</a:t>
            </a:r>
            <a:r>
              <a:rPr lang="tr-TR" sz="1800" b="1" err="1"/>
              <a:t>Power</a:t>
            </a:r>
            <a:r>
              <a:rPr lang="tr-TR" sz="1800" b="1"/>
              <a:t> Level):</a:t>
            </a:r>
            <a:r>
              <a:rPr lang="tr-TR" sz="1800"/>
              <a:t> </a:t>
            </a:r>
            <a:r>
              <a:rPr lang="tr-TR" sz="1800" err="1"/>
              <a:t>Wi</a:t>
            </a:r>
            <a:r>
              <a:rPr lang="tr-TR" sz="1800"/>
              <a:t>-Fi ağına olan sinyal gücünü gösterir. Daha yüksek bir PWR değeri, daha güçlü bir sinyali ifade eder.</a:t>
            </a:r>
          </a:p>
          <a:p>
            <a:r>
              <a:rPr lang="tr-TR" sz="1800" b="1" err="1"/>
              <a:t>Beacons</a:t>
            </a:r>
            <a:r>
              <a:rPr lang="tr-TR" sz="1800" b="1"/>
              <a:t>:</a:t>
            </a:r>
            <a:r>
              <a:rPr lang="tr-TR" sz="1800"/>
              <a:t> Bu, erişim noktasının (AP - Access Point) yayınladığı </a:t>
            </a:r>
            <a:r>
              <a:rPr lang="tr-TR" sz="1800" err="1"/>
              <a:t>Beacon</a:t>
            </a:r>
            <a:r>
              <a:rPr lang="tr-TR" sz="1800"/>
              <a:t> çerçevelerinin sayısını gösterir. </a:t>
            </a:r>
            <a:r>
              <a:rPr lang="tr-TR" sz="1800" err="1"/>
              <a:t>Beacon</a:t>
            </a:r>
            <a:r>
              <a:rPr lang="tr-TR" sz="1800"/>
              <a:t> çerçeveleri, bir </a:t>
            </a:r>
            <a:r>
              <a:rPr lang="tr-TR" sz="1800" err="1"/>
              <a:t>Wi</a:t>
            </a:r>
            <a:r>
              <a:rPr lang="tr-TR" sz="1800"/>
              <a:t>-Fi ağının varlığını ve özelliklerini belirtir.</a:t>
            </a:r>
          </a:p>
          <a:p>
            <a:r>
              <a:rPr lang="tr-TR" sz="1800" b="1"/>
              <a:t>Data:</a:t>
            </a:r>
            <a:r>
              <a:rPr lang="tr-TR" sz="1800"/>
              <a:t> Bu, erişim noktasından (AP) alınan data paketlerinin sayısını gösterir. Data paketleri, gerçek veri iletimini ifade eder.</a:t>
            </a:r>
          </a:p>
          <a:p>
            <a:r>
              <a:rPr lang="tr-TR" sz="1800" b="1"/>
              <a:t>#Data:</a:t>
            </a:r>
            <a:r>
              <a:rPr lang="tr-TR" sz="1800"/>
              <a:t> (Data Rate): Bu, </a:t>
            </a:r>
            <a:r>
              <a:rPr lang="tr-TR" sz="1800" err="1"/>
              <a:t>Wi</a:t>
            </a:r>
            <a:r>
              <a:rPr lang="tr-TR" sz="1800"/>
              <a:t>-Fi ağının aktarım hızını gösterir. Daha yüksek bir veri hızı, daha hızlı bir </a:t>
            </a:r>
            <a:r>
              <a:rPr lang="tr-TR" sz="1800" err="1"/>
              <a:t>Wi</a:t>
            </a:r>
            <a:r>
              <a:rPr lang="tr-TR" sz="1800"/>
              <a:t>-Fi bağlantısı anlamına gelir.</a:t>
            </a:r>
          </a:p>
          <a:p>
            <a:r>
              <a:rPr lang="tr-TR" sz="1800" b="1"/>
              <a:t>CH (Channel):</a:t>
            </a:r>
            <a:r>
              <a:rPr lang="tr-TR" sz="1800"/>
              <a:t> Bu, erişim noktasının hangi kablosuz kanalda yayın yaptığını gösterir. Kanal değişikliği interneti hızlandırabilir.</a:t>
            </a:r>
          </a:p>
          <a:p>
            <a:r>
              <a:rPr lang="tr-TR" sz="1800" b="1"/>
              <a:t>MB (</a:t>
            </a:r>
            <a:r>
              <a:rPr lang="tr-TR" sz="1800" b="1" err="1"/>
              <a:t>Max</a:t>
            </a:r>
            <a:r>
              <a:rPr lang="tr-TR" sz="1800" b="1"/>
              <a:t> Rate):</a:t>
            </a:r>
            <a:r>
              <a:rPr lang="tr-TR" sz="1800"/>
              <a:t> Bu, en yüksek veri iletim hızını ifade eder.</a:t>
            </a:r>
          </a:p>
          <a:p>
            <a:r>
              <a:rPr lang="tr-TR" sz="1800" b="1"/>
              <a:t>ENC (</a:t>
            </a:r>
            <a:r>
              <a:rPr lang="tr-TR" sz="1800" b="1" err="1"/>
              <a:t>Encryption</a:t>
            </a:r>
            <a:r>
              <a:rPr lang="tr-TR" sz="1800" b="1"/>
              <a:t>):</a:t>
            </a:r>
            <a:r>
              <a:rPr lang="tr-TR" sz="1800"/>
              <a:t> Bu, ağın hangi tür şifreleme yöntemi ile korunduğunu gösterir (WEP, WPA, WPA2 gibi).</a:t>
            </a:r>
          </a:p>
          <a:p>
            <a:endParaRPr lang="tr-TR" sz="1800"/>
          </a:p>
        </p:txBody>
      </p:sp>
    </p:spTree>
    <p:extLst>
      <p:ext uri="{BB962C8B-B14F-4D97-AF65-F5344CB8AC3E}">
        <p14:creationId xmlns:p14="http://schemas.microsoft.com/office/powerpoint/2010/main" val="766774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Tek bir ağı dinlemek için</a:t>
            </a:r>
          </a:p>
        </p:txBody>
      </p:sp>
      <p:pic>
        <p:nvPicPr>
          <p:cNvPr id="4" name="İçerik Yer Tutucusu 3"/>
          <p:cNvPicPr>
            <a:picLocks noGrp="1" noChangeAspect="1"/>
          </p:cNvPicPr>
          <p:nvPr>
            <p:ph idx="1"/>
          </p:nvPr>
        </p:nvPicPr>
        <p:blipFill>
          <a:blip r:embed="rId3"/>
          <a:stretch>
            <a:fillRect/>
          </a:stretch>
        </p:blipFill>
        <p:spPr>
          <a:xfrm>
            <a:off x="363451" y="2036617"/>
            <a:ext cx="11257434" cy="1153623"/>
          </a:xfrm>
          <a:prstGeom prst="rect">
            <a:avLst/>
          </a:prstGeom>
        </p:spPr>
      </p:pic>
    </p:spTree>
    <p:extLst>
      <p:ext uri="{BB962C8B-B14F-4D97-AF65-F5344CB8AC3E}">
        <p14:creationId xmlns:p14="http://schemas.microsoft.com/office/powerpoint/2010/main" val="143796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İlgili ağa (modeme) bağlı cihazlar ve hareketlilikler izleniyor</a:t>
            </a:r>
          </a:p>
        </p:txBody>
      </p:sp>
      <p:pic>
        <p:nvPicPr>
          <p:cNvPr id="6" name="İçerik Yer Tutucusu 5"/>
          <p:cNvPicPr>
            <a:picLocks noGrp="1" noChangeAspect="1"/>
          </p:cNvPicPr>
          <p:nvPr>
            <p:ph idx="1"/>
          </p:nvPr>
        </p:nvPicPr>
        <p:blipFill>
          <a:blip r:embed="rId2"/>
          <a:stretch>
            <a:fillRect/>
          </a:stretch>
        </p:blipFill>
        <p:spPr>
          <a:xfrm>
            <a:off x="643467" y="2413774"/>
            <a:ext cx="10905066" cy="2917104"/>
          </a:xfrm>
          <a:prstGeom prst="rect">
            <a:avLst/>
          </a:prstGeom>
        </p:spPr>
      </p:pic>
    </p:spTree>
    <p:extLst>
      <p:ext uri="{BB962C8B-B14F-4D97-AF65-F5344CB8AC3E}">
        <p14:creationId xmlns:p14="http://schemas.microsoft.com/office/powerpoint/2010/main" val="1015277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Wireshark</a:t>
            </a:r>
            <a:r>
              <a:rPr lang="tr-TR" dirty="0"/>
              <a:t> nedir?</a:t>
            </a:r>
          </a:p>
        </p:txBody>
      </p:sp>
      <p:sp>
        <p:nvSpPr>
          <p:cNvPr id="3" name="İçerik Yer Tutucusu 2"/>
          <p:cNvSpPr>
            <a:spLocks noGrp="1"/>
          </p:cNvSpPr>
          <p:nvPr>
            <p:ph idx="1"/>
          </p:nvPr>
        </p:nvSpPr>
        <p:spPr/>
        <p:txBody>
          <a:bodyPr/>
          <a:lstStyle/>
          <a:p>
            <a:endParaRPr lang="tr-TR" dirty="0"/>
          </a:p>
          <a:p>
            <a:endParaRPr lang="tr-TR" dirty="0"/>
          </a:p>
          <a:p>
            <a:r>
              <a:rPr lang="tr-TR" dirty="0" err="1"/>
              <a:t>Wireshark</a:t>
            </a:r>
            <a:r>
              <a:rPr lang="tr-TR" dirty="0"/>
              <a:t>, bilgisayar ağlarında gerçekleşen veri iletişimini izlemek, analiz etmek ve kaydetmek için kullanılan bir araçtır. </a:t>
            </a:r>
          </a:p>
          <a:p>
            <a:r>
              <a:rPr lang="tr-TR" dirty="0"/>
              <a:t>Bir çeşit "ağ detektifi" olarak düşünülebilir.</a:t>
            </a:r>
          </a:p>
        </p:txBody>
      </p:sp>
    </p:spTree>
    <p:extLst>
      <p:ext uri="{BB962C8B-B14F-4D97-AF65-F5344CB8AC3E}">
        <p14:creationId xmlns:p14="http://schemas.microsoft.com/office/powerpoint/2010/main" val="31548135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Wireshark</a:t>
            </a:r>
            <a:r>
              <a:rPr lang="tr-TR" dirty="0"/>
              <a:t> nedir?</a:t>
            </a:r>
          </a:p>
        </p:txBody>
      </p:sp>
      <p:sp>
        <p:nvSpPr>
          <p:cNvPr id="3" name="İçerik Yer Tutucusu 2"/>
          <p:cNvSpPr>
            <a:spLocks noGrp="1"/>
          </p:cNvSpPr>
          <p:nvPr>
            <p:ph idx="1"/>
          </p:nvPr>
        </p:nvSpPr>
        <p:spPr/>
        <p:txBody>
          <a:bodyPr/>
          <a:lstStyle/>
          <a:p>
            <a:endParaRPr lang="tr-TR" dirty="0"/>
          </a:p>
          <a:p>
            <a:r>
              <a:rPr lang="tr-TR" dirty="0" err="1"/>
              <a:t>Wireshark</a:t>
            </a:r>
            <a:r>
              <a:rPr lang="tr-TR" dirty="0"/>
              <a:t>, bilgisayarlar arasında yapılan iletişimi takip etmeye yarayan bir programdır. </a:t>
            </a:r>
          </a:p>
          <a:p>
            <a:r>
              <a:rPr lang="tr-TR" dirty="0"/>
              <a:t>Örneğin, internet üzerinden bir web sitesine girmek ya da bir oyun oynamak gibi çeşitli aktiviteler sırasında bilgisayarlar arasında gönderilen verileri görmenizi ve anlamanızı sağlar.</a:t>
            </a:r>
          </a:p>
        </p:txBody>
      </p:sp>
    </p:spTree>
    <p:extLst>
      <p:ext uri="{BB962C8B-B14F-4D97-AF65-F5344CB8AC3E}">
        <p14:creationId xmlns:p14="http://schemas.microsoft.com/office/powerpoint/2010/main" val="3195037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67554B-A6D6-62DD-3CA7-BC27EDC4D542}"/>
              </a:ext>
            </a:extLst>
          </p:cNvPr>
          <p:cNvSpPr>
            <a:spLocks noGrp="1"/>
          </p:cNvSpPr>
          <p:nvPr>
            <p:ph type="title"/>
          </p:nvPr>
        </p:nvSpPr>
        <p:spPr/>
        <p:txBody>
          <a:bodyPr/>
          <a:lstStyle/>
          <a:p>
            <a:r>
              <a:rPr lang="tr-TR" dirty="0" err="1"/>
              <a:t>Evil</a:t>
            </a:r>
            <a:r>
              <a:rPr lang="tr-TR" dirty="0"/>
              <a:t> </a:t>
            </a:r>
            <a:r>
              <a:rPr lang="tr-TR" dirty="0" err="1"/>
              <a:t>Twin</a:t>
            </a:r>
            <a:r>
              <a:rPr lang="tr-TR" dirty="0"/>
              <a:t> için…</a:t>
            </a:r>
          </a:p>
        </p:txBody>
      </p:sp>
      <p:sp>
        <p:nvSpPr>
          <p:cNvPr id="3" name="İçerik Yer Tutucusu 2">
            <a:extLst>
              <a:ext uri="{FF2B5EF4-FFF2-40B4-BE49-F238E27FC236}">
                <a16:creationId xmlns:a16="http://schemas.microsoft.com/office/drawing/2014/main" id="{2CD6D879-D016-0095-038F-B6FA1AD2C839}"/>
              </a:ext>
            </a:extLst>
          </p:cNvPr>
          <p:cNvSpPr>
            <a:spLocks noGrp="1"/>
          </p:cNvSpPr>
          <p:nvPr>
            <p:ph idx="1"/>
          </p:nvPr>
        </p:nvSpPr>
        <p:spPr/>
        <p:txBody>
          <a:bodyPr/>
          <a:lstStyle/>
          <a:p>
            <a:r>
              <a:rPr lang="tr-TR" dirty="0"/>
              <a:t>“</a:t>
            </a:r>
            <a:r>
              <a:rPr lang="tr-TR" dirty="0" err="1"/>
              <a:t>evil</a:t>
            </a:r>
            <a:r>
              <a:rPr lang="tr-TR" dirty="0"/>
              <a:t> </a:t>
            </a:r>
            <a:r>
              <a:rPr lang="tr-TR" dirty="0" err="1"/>
              <a:t>twin</a:t>
            </a:r>
            <a:r>
              <a:rPr lang="tr-TR" dirty="0"/>
              <a:t>” </a:t>
            </a:r>
            <a:r>
              <a:rPr lang="tr-TR" dirty="0" err="1"/>
              <a:t>lab’ı</a:t>
            </a:r>
            <a:r>
              <a:rPr lang="tr-TR" dirty="0"/>
              <a:t> için adaptörün </a:t>
            </a:r>
            <a:r>
              <a:rPr lang="tr-TR" b="1" dirty="0"/>
              <a:t>aynı anda</a:t>
            </a:r>
            <a:r>
              <a:rPr lang="tr-TR" dirty="0"/>
              <a:t> hem </a:t>
            </a:r>
            <a:r>
              <a:rPr lang="tr-TR" b="1" dirty="0" err="1"/>
              <a:t>monitor</a:t>
            </a:r>
            <a:r>
              <a:rPr lang="tr-TR" dirty="0"/>
              <a:t> (dinleme/enjeksiyon) hem de </a:t>
            </a:r>
            <a:r>
              <a:rPr lang="tr-TR" b="1" dirty="0" err="1"/>
              <a:t>managed</a:t>
            </a:r>
            <a:r>
              <a:rPr lang="tr-TR" b="1" dirty="0"/>
              <a:t>/AP</a:t>
            </a:r>
            <a:r>
              <a:rPr lang="tr-TR" dirty="0"/>
              <a:t> (istemci/Erişim Noktası) modlarını </a:t>
            </a:r>
            <a:r>
              <a:rPr lang="tr-TR" b="1" dirty="0"/>
              <a:t>eşzamanlı</a:t>
            </a:r>
            <a:r>
              <a:rPr lang="tr-TR" dirty="0"/>
              <a:t> çalıştırabilmesi gerekir (VIF—</a:t>
            </a:r>
            <a:r>
              <a:rPr lang="tr-TR" dirty="0" err="1"/>
              <a:t>virtual</a:t>
            </a:r>
            <a:r>
              <a:rPr lang="tr-TR" dirty="0"/>
              <a:t> </a:t>
            </a:r>
            <a:r>
              <a:rPr lang="tr-TR" dirty="0" err="1"/>
              <a:t>interface</a:t>
            </a:r>
            <a:r>
              <a:rPr lang="tr-TR" dirty="0"/>
              <a:t>). Bunu iyi yapanlar genelde </a:t>
            </a:r>
            <a:r>
              <a:rPr lang="tr-TR" b="1" dirty="0" err="1"/>
              <a:t>MediaTek</a:t>
            </a:r>
            <a:r>
              <a:rPr lang="tr-TR" b="1" dirty="0"/>
              <a:t>/ath9k_htc</a:t>
            </a:r>
            <a:r>
              <a:rPr lang="tr-TR" dirty="0"/>
              <a:t> sürücü ailesi. </a:t>
            </a:r>
          </a:p>
        </p:txBody>
      </p:sp>
    </p:spTree>
    <p:extLst>
      <p:ext uri="{BB962C8B-B14F-4D97-AF65-F5344CB8AC3E}">
        <p14:creationId xmlns:p14="http://schemas.microsoft.com/office/powerpoint/2010/main" val="3348909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Wireshark</a:t>
            </a:r>
            <a:r>
              <a:rPr lang="tr-TR" dirty="0"/>
              <a:t> nedir?</a:t>
            </a:r>
          </a:p>
        </p:txBody>
      </p:sp>
      <p:sp>
        <p:nvSpPr>
          <p:cNvPr id="3" name="İçerik Yer Tutucusu 2"/>
          <p:cNvSpPr>
            <a:spLocks noGrp="1"/>
          </p:cNvSpPr>
          <p:nvPr>
            <p:ph idx="1"/>
          </p:nvPr>
        </p:nvSpPr>
        <p:spPr/>
        <p:txBody>
          <a:bodyPr/>
          <a:lstStyle/>
          <a:p>
            <a:endParaRPr lang="tr-TR" dirty="0"/>
          </a:p>
          <a:p>
            <a:endParaRPr lang="tr-TR" dirty="0"/>
          </a:p>
          <a:p>
            <a:r>
              <a:rPr lang="tr-TR" dirty="0"/>
              <a:t>Bu program, ağ trafiğini (veri paketlerini) yakalar ve bu paketleri çözerek içerdikleri bilgileri gösterir. </a:t>
            </a:r>
          </a:p>
          <a:p>
            <a:r>
              <a:rPr lang="tr-TR" dirty="0"/>
              <a:t>Bu şekilde, bir bilgisayarın diğerine hangi bilgileri gönderdiğini, bu bilgilerin nasıl göründüğünü ve iletişimde hangi protokollerin kullanıldığını görebilirsiniz</a:t>
            </a:r>
          </a:p>
        </p:txBody>
      </p:sp>
    </p:spTree>
    <p:extLst>
      <p:ext uri="{BB962C8B-B14F-4D97-AF65-F5344CB8AC3E}">
        <p14:creationId xmlns:p14="http://schemas.microsoft.com/office/powerpoint/2010/main" val="357537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err="1"/>
              <a:t>Airodump</a:t>
            </a:r>
            <a:r>
              <a:rPr lang="tr-TR" sz="4000" dirty="0"/>
              <a:t> ile kaydedilen </a:t>
            </a:r>
            <a:r>
              <a:rPr lang="tr-TR" sz="4000" dirty="0" err="1"/>
              <a:t>cap</a:t>
            </a:r>
            <a:r>
              <a:rPr lang="tr-TR" sz="4000" dirty="0"/>
              <a:t> dosyası </a:t>
            </a:r>
            <a:r>
              <a:rPr lang="tr-TR" sz="4000" dirty="0" err="1"/>
              <a:t>wireshark</a:t>
            </a:r>
            <a:r>
              <a:rPr lang="tr-TR" sz="4000" dirty="0"/>
              <a:t> ile açılır ve ayrıntılı analizi yapılabilir.</a:t>
            </a:r>
          </a:p>
        </p:txBody>
      </p:sp>
      <p:pic>
        <p:nvPicPr>
          <p:cNvPr id="4" name="İçerik Yer Tutucusu 3"/>
          <p:cNvPicPr>
            <a:picLocks noGrp="1" noChangeAspect="1"/>
          </p:cNvPicPr>
          <p:nvPr>
            <p:ph idx="1"/>
          </p:nvPr>
        </p:nvPicPr>
        <p:blipFill>
          <a:blip r:embed="rId2"/>
          <a:stretch>
            <a:fillRect/>
          </a:stretch>
        </p:blipFill>
        <p:spPr>
          <a:xfrm>
            <a:off x="2594387" y="1825625"/>
            <a:ext cx="7003226" cy="4351338"/>
          </a:xfrm>
          <a:prstGeom prst="rect">
            <a:avLst/>
          </a:prstGeom>
        </p:spPr>
      </p:pic>
    </p:spTree>
    <p:extLst>
      <p:ext uri="{BB962C8B-B14F-4D97-AF65-F5344CB8AC3E}">
        <p14:creationId xmlns:p14="http://schemas.microsoft.com/office/powerpoint/2010/main" val="5012676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285240" y="1050595"/>
            <a:ext cx="8074815" cy="1618489"/>
          </a:xfrm>
        </p:spPr>
        <p:txBody>
          <a:bodyPr anchor="ctr">
            <a:normAutofit/>
          </a:bodyPr>
          <a:lstStyle/>
          <a:p>
            <a:r>
              <a:rPr lang="tr-TR" sz="5000"/>
              <a:t>Deauthentication attack (yetkisizleştirme saldırısı) </a:t>
            </a:r>
          </a:p>
        </p:txBody>
      </p:sp>
      <p:sp>
        <p:nvSpPr>
          <p:cNvPr id="3" name="İçerik Yer Tutucusu 2"/>
          <p:cNvSpPr>
            <a:spLocks noGrp="1"/>
          </p:cNvSpPr>
          <p:nvPr>
            <p:ph idx="1"/>
          </p:nvPr>
        </p:nvSpPr>
        <p:spPr>
          <a:xfrm>
            <a:off x="1285240" y="2969469"/>
            <a:ext cx="8074815" cy="2800395"/>
          </a:xfrm>
        </p:spPr>
        <p:txBody>
          <a:bodyPr anchor="t">
            <a:normAutofit/>
          </a:bodyPr>
          <a:lstStyle/>
          <a:p>
            <a:r>
              <a:rPr lang="tr-TR" sz="2400"/>
              <a:t>"Deauthentication attack" veya bağlantı kesme saldırısı, bir bilgisayar ağındaki cihazların bilinçli olarak bağlantısının koparılması anlamına gelir. Bu saldırı genellikle kablosuz ağlarda görülür. Saldırgan, hedef cihazın bağlantısını geçici olarak keserek, cihazın ağ hizmetlerine erişimini engeller. Bu tür saldırılar, ağdaki cihazların iletişimini bozarak, hizmet kesintilerine neden olabilir.</a:t>
            </a:r>
          </a:p>
        </p:txBody>
      </p:sp>
    </p:spTree>
    <p:extLst>
      <p:ext uri="{BB962C8B-B14F-4D97-AF65-F5344CB8AC3E}">
        <p14:creationId xmlns:p14="http://schemas.microsoft.com/office/powerpoint/2010/main" val="3318952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1285240" y="1050595"/>
            <a:ext cx="8074815" cy="1618489"/>
          </a:xfrm>
        </p:spPr>
        <p:txBody>
          <a:bodyPr anchor="ctr">
            <a:normAutofit/>
          </a:bodyPr>
          <a:lstStyle/>
          <a:p>
            <a:r>
              <a:rPr lang="tr-TR" sz="6100"/>
              <a:t>Deauthentication attack</a:t>
            </a:r>
          </a:p>
        </p:txBody>
      </p:sp>
      <p:graphicFrame>
        <p:nvGraphicFramePr>
          <p:cNvPr id="5" name="İçerik Yer Tutucusu 2">
            <a:extLst>
              <a:ext uri="{FF2B5EF4-FFF2-40B4-BE49-F238E27FC236}">
                <a16:creationId xmlns:a16="http://schemas.microsoft.com/office/drawing/2014/main" id="{20DA8944-A7A8-0E40-5FC3-A06B16B0DEE7}"/>
              </a:ext>
            </a:extLst>
          </p:cNvPr>
          <p:cNvGraphicFramePr>
            <a:graphicFrameLocks noGrp="1"/>
          </p:cNvGraphicFramePr>
          <p:nvPr>
            <p:ph idx="1"/>
            <p:extLst>
              <p:ext uri="{D42A27DB-BD31-4B8C-83A1-F6EECF244321}">
                <p14:modId xmlns:p14="http://schemas.microsoft.com/office/powerpoint/2010/main" val="2203721538"/>
              </p:ext>
            </p:extLst>
          </p:nvPr>
        </p:nvGraphicFramePr>
        <p:xfrm>
          <a:off x="1285240" y="2921000"/>
          <a:ext cx="8074815" cy="2543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1920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E27F1995-0C9F-AECE-E74C-58BC3ED6B7B5}"/>
              </a:ext>
            </a:extLst>
          </p:cNvPr>
          <p:cNvSpPr>
            <a:spLocks noGrp="1"/>
          </p:cNvSpPr>
          <p:nvPr>
            <p:ph type="title"/>
          </p:nvPr>
        </p:nvSpPr>
        <p:spPr>
          <a:xfrm>
            <a:off x="1285240" y="1050595"/>
            <a:ext cx="8074815" cy="1618489"/>
          </a:xfrm>
        </p:spPr>
        <p:txBody>
          <a:bodyPr anchor="ctr">
            <a:normAutofit/>
          </a:bodyPr>
          <a:lstStyle/>
          <a:p>
            <a:r>
              <a:rPr lang="tr-TR" sz="7200"/>
              <a:t>Çok önemli not</a:t>
            </a:r>
          </a:p>
        </p:txBody>
      </p:sp>
      <p:sp>
        <p:nvSpPr>
          <p:cNvPr id="3" name="İçerik Yer Tutucusu 2">
            <a:extLst>
              <a:ext uri="{FF2B5EF4-FFF2-40B4-BE49-F238E27FC236}">
                <a16:creationId xmlns:a16="http://schemas.microsoft.com/office/drawing/2014/main" id="{55DC6BEF-9230-219F-9DED-C2B13E902E6C}"/>
              </a:ext>
            </a:extLst>
          </p:cNvPr>
          <p:cNvSpPr>
            <a:spLocks noGrp="1"/>
          </p:cNvSpPr>
          <p:nvPr>
            <p:ph idx="1"/>
          </p:nvPr>
        </p:nvSpPr>
        <p:spPr>
          <a:xfrm>
            <a:off x="1285240" y="2969469"/>
            <a:ext cx="8074815" cy="2800395"/>
          </a:xfrm>
        </p:spPr>
        <p:txBody>
          <a:bodyPr anchor="t">
            <a:normAutofit/>
          </a:bodyPr>
          <a:lstStyle/>
          <a:p>
            <a:r>
              <a:rPr lang="tr-TR" sz="2400" dirty="0"/>
              <a:t>Bu saldırıda paket göndermemiz gerektiğinden kablolu bağlantı kısmı devam etmesi gerekiyor aksi halde monitör modda paket gönderemezsiniz… Yani iki yönden bağlanmanız gerekiyor ki başarılı şekilde </a:t>
            </a:r>
            <a:r>
              <a:rPr lang="tr-TR" sz="2400" dirty="0" err="1"/>
              <a:t>deauth</a:t>
            </a:r>
            <a:r>
              <a:rPr lang="tr-TR" sz="2400" dirty="0"/>
              <a:t> saldırısı yapabilesiniz. </a:t>
            </a:r>
          </a:p>
        </p:txBody>
      </p:sp>
    </p:spTree>
    <p:extLst>
      <p:ext uri="{BB962C8B-B14F-4D97-AF65-F5344CB8AC3E}">
        <p14:creationId xmlns:p14="http://schemas.microsoft.com/office/powerpoint/2010/main" val="3015080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165080" cy="589915"/>
          </a:xfrm>
        </p:spPr>
        <p:txBody>
          <a:bodyPr>
            <a:normAutofit fontScale="90000"/>
          </a:bodyPr>
          <a:lstStyle/>
          <a:p>
            <a:r>
              <a:rPr lang="tr-TR" dirty="0"/>
              <a:t>Modemi yada cihazı </a:t>
            </a:r>
            <a:r>
              <a:rPr lang="tr-TR" dirty="0" err="1"/>
              <a:t>yetkisizleştirme</a:t>
            </a:r>
            <a:endParaRPr lang="tr-TR" dirty="0"/>
          </a:p>
        </p:txBody>
      </p:sp>
      <p:pic>
        <p:nvPicPr>
          <p:cNvPr id="4" name="İçerik Yer Tutucusu 3"/>
          <p:cNvPicPr>
            <a:picLocks noGrp="1" noChangeAspect="1"/>
          </p:cNvPicPr>
          <p:nvPr>
            <p:ph idx="1"/>
          </p:nvPr>
        </p:nvPicPr>
        <p:blipFill>
          <a:blip r:embed="rId3"/>
          <a:stretch>
            <a:fillRect/>
          </a:stretch>
        </p:blipFill>
        <p:spPr>
          <a:xfrm>
            <a:off x="3082290" y="2029619"/>
            <a:ext cx="7734300" cy="3943350"/>
          </a:xfrm>
          <a:prstGeom prst="rect">
            <a:avLst/>
          </a:prstGeom>
        </p:spPr>
      </p:pic>
      <p:sp>
        <p:nvSpPr>
          <p:cNvPr id="5" name="Dikdörtgen 4"/>
          <p:cNvSpPr/>
          <p:nvPr/>
        </p:nvSpPr>
        <p:spPr>
          <a:xfrm>
            <a:off x="0" y="2029619"/>
            <a:ext cx="2875280" cy="1754326"/>
          </a:xfrm>
          <a:prstGeom prst="rect">
            <a:avLst/>
          </a:prstGeom>
        </p:spPr>
        <p:txBody>
          <a:bodyPr wrap="square">
            <a:spAutoFit/>
          </a:bodyPr>
          <a:lstStyle/>
          <a:p>
            <a:r>
              <a:rPr lang="tr-TR" dirty="0"/>
              <a:t>Modemin</a:t>
            </a:r>
            <a:r>
              <a:rPr lang="tr-TR" baseline="0" dirty="0"/>
              <a:t> </a:t>
            </a:r>
            <a:r>
              <a:rPr lang="tr-TR" baseline="0" dirty="0" err="1"/>
              <a:t>mac</a:t>
            </a:r>
            <a:r>
              <a:rPr lang="tr-TR" baseline="0" dirty="0"/>
              <a:t> adresi yanına (–c modeme bağlı cihazın </a:t>
            </a:r>
            <a:r>
              <a:rPr lang="tr-TR" baseline="0" dirty="0" err="1"/>
              <a:t>mac</a:t>
            </a:r>
            <a:r>
              <a:rPr lang="tr-TR" baseline="0" dirty="0"/>
              <a:t> adresini de yazarsak</a:t>
            </a:r>
            <a:r>
              <a:rPr lang="tr-TR" dirty="0"/>
              <a:t> ) direk</a:t>
            </a:r>
            <a:r>
              <a:rPr lang="tr-TR" baseline="0" dirty="0"/>
              <a:t> o cihazı ağdan atabiliriz Bu yöntemin</a:t>
            </a:r>
            <a:r>
              <a:rPr lang="tr-TR" dirty="0"/>
              <a:t> başarı ihtimali daha yüksek.</a:t>
            </a:r>
          </a:p>
        </p:txBody>
      </p:sp>
      <p:sp>
        <p:nvSpPr>
          <p:cNvPr id="6" name="U Dönüş Oku 5"/>
          <p:cNvSpPr/>
          <p:nvPr/>
        </p:nvSpPr>
        <p:spPr>
          <a:xfrm>
            <a:off x="838200" y="1151795"/>
            <a:ext cx="7147560" cy="877824"/>
          </a:xfrm>
          <a:prstGeom prst="uturnArrow">
            <a:avLst>
              <a:gd name="adj1" fmla="val 25000"/>
              <a:gd name="adj2" fmla="val 25000"/>
              <a:gd name="adj3" fmla="val 25000"/>
              <a:gd name="adj4" fmla="val 44271"/>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 name="Metin kutusu 2"/>
          <p:cNvSpPr txBox="1"/>
          <p:nvPr/>
        </p:nvSpPr>
        <p:spPr>
          <a:xfrm>
            <a:off x="6667269" y="2142630"/>
            <a:ext cx="1542473" cy="369332"/>
          </a:xfrm>
          <a:prstGeom prst="rect">
            <a:avLst/>
          </a:prstGeom>
          <a:noFill/>
        </p:spPr>
        <p:txBody>
          <a:bodyPr wrap="square" rtlCol="0">
            <a:spAutoFit/>
          </a:bodyPr>
          <a:lstStyle/>
          <a:p>
            <a:r>
              <a:rPr lang="tr-TR" dirty="0">
                <a:solidFill>
                  <a:schemeClr val="bg1"/>
                </a:solidFill>
              </a:rPr>
              <a:t>Modem </a:t>
            </a:r>
            <a:r>
              <a:rPr lang="tr-TR" dirty="0" err="1">
                <a:solidFill>
                  <a:schemeClr val="bg1"/>
                </a:solidFill>
              </a:rPr>
              <a:t>id</a:t>
            </a:r>
            <a:endParaRPr lang="tr-TR" dirty="0">
              <a:solidFill>
                <a:schemeClr val="bg1"/>
              </a:solidFill>
            </a:endParaRPr>
          </a:p>
        </p:txBody>
      </p:sp>
    </p:spTree>
    <p:extLst>
      <p:ext uri="{BB962C8B-B14F-4D97-AF65-F5344CB8AC3E}">
        <p14:creationId xmlns:p14="http://schemas.microsoft.com/office/powerpoint/2010/main" val="1928506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Kaynak</a:t>
            </a:r>
          </a:p>
        </p:txBody>
      </p:sp>
      <p:sp>
        <p:nvSpPr>
          <p:cNvPr id="3" name="İçerik Yer Tutucusu 2"/>
          <p:cNvSpPr>
            <a:spLocks noGrp="1"/>
          </p:cNvSpPr>
          <p:nvPr>
            <p:ph idx="1"/>
          </p:nvPr>
        </p:nvSpPr>
        <p:spPr/>
        <p:txBody>
          <a:bodyPr/>
          <a:lstStyle/>
          <a:p>
            <a:r>
              <a:rPr lang="tr-TR" dirty="0">
                <a:hlinkClick r:id="rId2"/>
              </a:rPr>
              <a:t>https://bilgem.tubitak.gov.tr/sge-kurumsal/</a:t>
            </a:r>
            <a:endParaRPr lang="tr-TR" dirty="0"/>
          </a:p>
          <a:p>
            <a:endParaRPr lang="tr-TR" dirty="0"/>
          </a:p>
        </p:txBody>
      </p:sp>
    </p:spTree>
    <p:extLst>
      <p:ext uri="{BB962C8B-B14F-4D97-AF65-F5344CB8AC3E}">
        <p14:creationId xmlns:p14="http://schemas.microsoft.com/office/powerpoint/2010/main" val="838205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1A6B60-D3CD-BA7A-C887-8E5DA05D1047}"/>
              </a:ext>
            </a:extLst>
          </p:cNvPr>
          <p:cNvSpPr>
            <a:spLocks noGrp="1"/>
          </p:cNvSpPr>
          <p:nvPr>
            <p:ph type="title"/>
          </p:nvPr>
        </p:nvSpPr>
        <p:spPr/>
        <p:txBody>
          <a:bodyPr/>
          <a:lstStyle/>
          <a:p>
            <a:r>
              <a:rPr lang="tr-TR" b="1" dirty="0"/>
              <a:t>En iyi 10 (f/p ve sürücü desteğine göre)</a:t>
            </a:r>
            <a:endParaRPr lang="tr-TR" dirty="0"/>
          </a:p>
        </p:txBody>
      </p:sp>
      <p:sp>
        <p:nvSpPr>
          <p:cNvPr id="3" name="İçerik Yer Tutucusu 2">
            <a:extLst>
              <a:ext uri="{FF2B5EF4-FFF2-40B4-BE49-F238E27FC236}">
                <a16:creationId xmlns:a16="http://schemas.microsoft.com/office/drawing/2014/main" id="{9E3E91B1-867D-C005-EE3F-A605C5A6FA45}"/>
              </a:ext>
            </a:extLst>
          </p:cNvPr>
          <p:cNvSpPr>
            <a:spLocks noGrp="1"/>
          </p:cNvSpPr>
          <p:nvPr>
            <p:ph idx="1"/>
          </p:nvPr>
        </p:nvSpPr>
        <p:spPr/>
        <p:txBody>
          <a:bodyPr>
            <a:normAutofit fontScale="55000" lnSpcReduction="20000"/>
          </a:bodyPr>
          <a:lstStyle/>
          <a:p>
            <a:r>
              <a:rPr lang="tr-TR" b="1" dirty="0"/>
              <a:t>Alfa AWUS036ACM (MT7612U, 2.4/5 GHz, 802.11ac)</a:t>
            </a:r>
            <a:r>
              <a:rPr lang="tr-TR" dirty="0"/>
              <a:t> – mt76 sürücüsü çekirdek içinde; </a:t>
            </a:r>
            <a:r>
              <a:rPr lang="tr-TR" b="1" dirty="0"/>
              <a:t>VIF ile </a:t>
            </a:r>
            <a:r>
              <a:rPr lang="tr-TR" b="1" dirty="0" err="1"/>
              <a:t>managed+AP</a:t>
            </a:r>
            <a:r>
              <a:rPr lang="tr-TR" b="1" dirty="0"/>
              <a:t> mümkün</a:t>
            </a:r>
            <a:r>
              <a:rPr lang="tr-TR" dirty="0"/>
              <a:t> (</a:t>
            </a:r>
            <a:r>
              <a:rPr lang="tr-TR" dirty="0" err="1"/>
              <a:t>evil</a:t>
            </a:r>
            <a:r>
              <a:rPr lang="tr-TR" dirty="0"/>
              <a:t> </a:t>
            </a:r>
            <a:r>
              <a:rPr lang="tr-TR" dirty="0" err="1"/>
              <a:t>twin</a:t>
            </a:r>
            <a:r>
              <a:rPr lang="tr-TR" dirty="0"/>
              <a:t> senaryolarına uygun). </a:t>
            </a:r>
            <a:r>
              <a:rPr lang="tr-TR" dirty="0">
                <a:hlinkClick r:id="rId2"/>
              </a:rPr>
              <a:t>GitHub+1</a:t>
            </a:r>
            <a:endParaRPr lang="tr-TR" dirty="0"/>
          </a:p>
          <a:p>
            <a:r>
              <a:rPr lang="tr-TR" b="1" dirty="0"/>
              <a:t>Panda PAU09 (</a:t>
            </a:r>
            <a:r>
              <a:rPr lang="tr-TR" b="1" dirty="0" err="1"/>
              <a:t>Ralink</a:t>
            </a:r>
            <a:r>
              <a:rPr lang="tr-TR" b="1" dirty="0"/>
              <a:t>/</a:t>
            </a:r>
            <a:r>
              <a:rPr lang="tr-TR" b="1" dirty="0" err="1"/>
              <a:t>MediaTek</a:t>
            </a:r>
            <a:r>
              <a:rPr lang="tr-TR" b="1" dirty="0"/>
              <a:t> RT5572, 2.4/5 GHz, 802.11n)</a:t>
            </a:r>
            <a:r>
              <a:rPr lang="tr-TR" dirty="0"/>
              <a:t> – </a:t>
            </a:r>
            <a:r>
              <a:rPr lang="tr-TR" dirty="0" err="1"/>
              <a:t>kernel</a:t>
            </a:r>
            <a:r>
              <a:rPr lang="tr-TR" dirty="0"/>
              <a:t> içi; </a:t>
            </a:r>
            <a:r>
              <a:rPr lang="tr-TR" dirty="0" err="1"/>
              <a:t>monitor+enjeksiyon</a:t>
            </a:r>
            <a:r>
              <a:rPr lang="tr-TR" dirty="0"/>
              <a:t> sağlam, AP modu kararlı; bütçe dostu. </a:t>
            </a:r>
            <a:r>
              <a:rPr lang="tr-TR" dirty="0">
                <a:hlinkClick r:id="rId3"/>
              </a:rPr>
              <a:t>wirelesshack.org+1</a:t>
            </a:r>
            <a:endParaRPr lang="tr-TR" dirty="0"/>
          </a:p>
          <a:p>
            <a:r>
              <a:rPr lang="tr-TR" b="1" dirty="0"/>
              <a:t>Alfa AWUS036NHA (</a:t>
            </a:r>
            <a:r>
              <a:rPr lang="tr-TR" b="1" dirty="0" err="1"/>
              <a:t>Atheros</a:t>
            </a:r>
            <a:r>
              <a:rPr lang="tr-TR" b="1" dirty="0"/>
              <a:t> AR9271, 2.4 GHz, 802.11n)</a:t>
            </a:r>
            <a:r>
              <a:rPr lang="tr-TR" dirty="0"/>
              <a:t> – ath9k_htc ile taş gibi; eğitim setlerinde klasik. (Sadece 2.4 GHz) </a:t>
            </a:r>
            <a:r>
              <a:rPr lang="tr-TR" dirty="0" err="1">
                <a:hlinkClick r:id="rId4"/>
              </a:rPr>
              <a:t>zSecurity</a:t>
            </a:r>
            <a:endParaRPr lang="tr-TR" dirty="0"/>
          </a:p>
          <a:p>
            <a:r>
              <a:rPr lang="tr-TR" b="1" dirty="0"/>
              <a:t>TP-Link TL-WN722N v1 (AR9271, 2.4 GHz)</a:t>
            </a:r>
            <a:r>
              <a:rPr lang="tr-TR" dirty="0"/>
              <a:t> – </a:t>
            </a:r>
            <a:r>
              <a:rPr lang="tr-TR" b="1" dirty="0"/>
              <a:t>yalnızca v1</a:t>
            </a:r>
            <a:r>
              <a:rPr lang="tr-TR" dirty="0"/>
              <a:t> önerilir; v2/v3 </a:t>
            </a:r>
            <a:r>
              <a:rPr lang="tr-TR" dirty="0" err="1"/>
              <a:t>Realtek’te</a:t>
            </a:r>
            <a:r>
              <a:rPr lang="tr-TR" dirty="0"/>
              <a:t> ek sürücü gerekebilir. </a:t>
            </a:r>
            <a:r>
              <a:rPr lang="tr-TR" dirty="0">
                <a:hlinkClick r:id="rId5"/>
              </a:rPr>
              <a:t>Michael</a:t>
            </a:r>
            <a:endParaRPr lang="tr-TR" dirty="0"/>
          </a:p>
          <a:p>
            <a:r>
              <a:rPr lang="tr-TR" b="1" dirty="0" err="1"/>
              <a:t>Comfast</a:t>
            </a:r>
            <a:r>
              <a:rPr lang="tr-TR" b="1" dirty="0"/>
              <a:t> CF-912AC (MT7612U, 2.4/5 GHz, AC1200)</a:t>
            </a:r>
            <a:r>
              <a:rPr lang="tr-TR" dirty="0"/>
              <a:t> – AWUS036ACM’in muadili; mt76 ile iyi VIF/</a:t>
            </a:r>
            <a:r>
              <a:rPr lang="tr-TR" dirty="0" err="1"/>
              <a:t>monitor</a:t>
            </a:r>
            <a:r>
              <a:rPr lang="tr-TR" dirty="0"/>
              <a:t> deneyimi. (Model değişkenliği kontrol edin.) </a:t>
            </a:r>
            <a:r>
              <a:rPr lang="tr-TR" dirty="0" err="1">
                <a:hlinkClick r:id="rId6"/>
              </a:rPr>
              <a:t>HackYourMom</a:t>
            </a:r>
            <a:endParaRPr lang="tr-TR" dirty="0"/>
          </a:p>
          <a:p>
            <a:r>
              <a:rPr lang="tr-TR" b="1" dirty="0"/>
              <a:t>Alfa AWUS036ACHM (MT7610U, 2.4/5 GHz, AC600)</a:t>
            </a:r>
            <a:r>
              <a:rPr lang="tr-TR" dirty="0"/>
              <a:t> – </a:t>
            </a:r>
            <a:r>
              <a:rPr lang="tr-TR" dirty="0" err="1"/>
              <a:t>MediaTek</a:t>
            </a:r>
            <a:r>
              <a:rPr lang="tr-TR" dirty="0"/>
              <a:t> tabanlı mini model; Linux uyumu iyi, </a:t>
            </a:r>
            <a:r>
              <a:rPr lang="tr-TR" dirty="0" err="1"/>
              <a:t>Kali</a:t>
            </a:r>
            <a:r>
              <a:rPr lang="tr-TR" dirty="0"/>
              <a:t> için toplulukça övülüyor. </a:t>
            </a:r>
            <a:r>
              <a:rPr lang="tr-TR" dirty="0">
                <a:hlinkClick r:id="rId7"/>
              </a:rPr>
              <a:t>GitHub+1</a:t>
            </a:r>
            <a:endParaRPr lang="tr-TR" dirty="0"/>
          </a:p>
          <a:p>
            <a:r>
              <a:rPr lang="tr-TR" b="1" dirty="0"/>
              <a:t>Alfa AWUS036AXM / AXML (MT7921AU, </a:t>
            </a:r>
            <a:r>
              <a:rPr lang="tr-TR" b="1" dirty="0" err="1"/>
              <a:t>Wi</a:t>
            </a:r>
            <a:r>
              <a:rPr lang="tr-TR" b="1" dirty="0"/>
              <a:t>-Fi 6/6E)</a:t>
            </a:r>
            <a:r>
              <a:rPr lang="tr-TR" dirty="0"/>
              <a:t> – yeni nesil; </a:t>
            </a:r>
            <a:r>
              <a:rPr lang="tr-TR" dirty="0" err="1"/>
              <a:t>monitor</a:t>
            </a:r>
            <a:r>
              <a:rPr lang="tr-TR" dirty="0"/>
              <a:t>/aktif </a:t>
            </a:r>
            <a:r>
              <a:rPr lang="tr-TR" dirty="0" err="1"/>
              <a:t>monitor</a:t>
            </a:r>
            <a:r>
              <a:rPr lang="tr-TR" dirty="0"/>
              <a:t> destekleniyor, </a:t>
            </a:r>
            <a:r>
              <a:rPr lang="tr-TR" b="1" dirty="0"/>
              <a:t>aynı anda </a:t>
            </a:r>
            <a:r>
              <a:rPr lang="tr-TR" b="1" dirty="0" err="1"/>
              <a:t>AP+managed</a:t>
            </a:r>
            <a:r>
              <a:rPr lang="tr-TR" b="1" dirty="0"/>
              <a:t> sınırlamaları</a:t>
            </a:r>
            <a:r>
              <a:rPr lang="tr-TR" dirty="0"/>
              <a:t> olabilir (sürücü tarafı 1 AP ile kısıtlı). </a:t>
            </a:r>
            <a:r>
              <a:rPr lang="tr-TR" dirty="0">
                <a:hlinkClick r:id="rId8"/>
              </a:rPr>
              <a:t>GitHub+2GitHub+2</a:t>
            </a:r>
            <a:endParaRPr lang="tr-TR" dirty="0"/>
          </a:p>
          <a:p>
            <a:r>
              <a:rPr lang="tr-TR" b="1" dirty="0" err="1"/>
              <a:t>Comfast</a:t>
            </a:r>
            <a:r>
              <a:rPr lang="tr-TR" b="1" dirty="0"/>
              <a:t> CF-953AX (MT7921AU, AX1800)</a:t>
            </a:r>
            <a:r>
              <a:rPr lang="tr-TR" dirty="0"/>
              <a:t> – </a:t>
            </a:r>
            <a:r>
              <a:rPr lang="tr-TR" dirty="0" err="1"/>
              <a:t>Wi</a:t>
            </a:r>
            <a:r>
              <a:rPr lang="tr-TR" dirty="0"/>
              <a:t>-Fi 6; </a:t>
            </a:r>
            <a:r>
              <a:rPr lang="tr-TR" dirty="0" err="1"/>
              <a:t>kernel</a:t>
            </a:r>
            <a:r>
              <a:rPr lang="tr-TR" dirty="0"/>
              <a:t>/firmware olgunluk düzeyi değişken, bazı dağıtımlarda ek ayar gerekebiliyor. </a:t>
            </a:r>
            <a:r>
              <a:rPr lang="tr-TR" dirty="0">
                <a:hlinkClick r:id="rId9"/>
              </a:rPr>
              <a:t>medo64.com</a:t>
            </a:r>
            <a:endParaRPr lang="tr-TR" dirty="0"/>
          </a:p>
          <a:p>
            <a:r>
              <a:rPr lang="tr-TR" b="1" dirty="0"/>
              <a:t>Alfa AWUS1900 (RTL8814AU, 4×4, 802.11ac)</a:t>
            </a:r>
            <a:r>
              <a:rPr lang="tr-TR" dirty="0"/>
              <a:t> – yüksek çekim; ama </a:t>
            </a:r>
            <a:r>
              <a:rPr lang="tr-TR" dirty="0" err="1"/>
              <a:t>Realtek</a:t>
            </a:r>
            <a:r>
              <a:rPr lang="tr-TR" dirty="0"/>
              <a:t> sürücüsü çekirdek dışı ve </a:t>
            </a:r>
            <a:r>
              <a:rPr lang="tr-TR" dirty="0" err="1"/>
              <a:t>monitor</a:t>
            </a:r>
            <a:r>
              <a:rPr lang="tr-TR" dirty="0"/>
              <a:t>/AP kararlılığı değişken. </a:t>
            </a:r>
            <a:r>
              <a:rPr lang="tr-TR" dirty="0" err="1">
                <a:hlinkClick r:id="rId10"/>
              </a:rPr>
              <a:t>GitHub</a:t>
            </a:r>
            <a:endParaRPr lang="tr-TR" dirty="0"/>
          </a:p>
          <a:p>
            <a:r>
              <a:rPr lang="tr-TR" b="1" dirty="0"/>
              <a:t>Alfa AWUS036ACH (RTL8812AU, 802.11ac)</a:t>
            </a:r>
            <a:r>
              <a:rPr lang="tr-TR" dirty="0"/>
              <a:t> – topluluk sürücüsüyle çalışır; </a:t>
            </a:r>
            <a:r>
              <a:rPr lang="tr-TR" b="1" dirty="0"/>
              <a:t>resmî </a:t>
            </a:r>
            <a:r>
              <a:rPr lang="tr-TR" b="1" dirty="0" err="1"/>
              <a:t>Realtek</a:t>
            </a:r>
            <a:r>
              <a:rPr lang="tr-TR" b="1" dirty="0"/>
              <a:t> hattında </a:t>
            </a:r>
            <a:r>
              <a:rPr lang="tr-TR" b="1" dirty="0" err="1"/>
              <a:t>monitor</a:t>
            </a:r>
            <a:r>
              <a:rPr lang="tr-TR" b="1" dirty="0"/>
              <a:t> sınırlamaları</a:t>
            </a:r>
            <a:r>
              <a:rPr lang="tr-TR" dirty="0"/>
              <a:t> not edilmiş. Yalnız kararlılık, mt76 kadar iyi değil. </a:t>
            </a:r>
          </a:p>
          <a:p>
            <a:endParaRPr lang="tr-TR" dirty="0"/>
          </a:p>
        </p:txBody>
      </p:sp>
    </p:spTree>
    <p:extLst>
      <p:ext uri="{BB962C8B-B14F-4D97-AF65-F5344CB8AC3E}">
        <p14:creationId xmlns:p14="http://schemas.microsoft.com/office/powerpoint/2010/main" val="1351761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WIFI KARTI KALİ’YE BAĞLAMAK</a:t>
            </a:r>
          </a:p>
        </p:txBody>
      </p:sp>
      <p:pic>
        <p:nvPicPr>
          <p:cNvPr id="6" name="Graphic 5" descr="Yeni Analiz Sorgusu">
            <a:extLst>
              <a:ext uri="{FF2B5EF4-FFF2-40B4-BE49-F238E27FC236}">
                <a16:creationId xmlns:a16="http://schemas.microsoft.com/office/drawing/2014/main" id="{43BDABE6-9D13-B963-25C1-7A88FE4CEA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62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Setting</a:t>
            </a:r>
            <a:r>
              <a:rPr lang="tr-TR" dirty="0" err="1">
                <a:sym typeface="Wingdings" panose="05000000000000000000" pitchFamily="2" charset="2"/>
              </a:rPr>
              <a:t></a:t>
            </a:r>
            <a:r>
              <a:rPr lang="tr-TR" dirty="0" err="1"/>
              <a:t>USB</a:t>
            </a:r>
            <a:endParaRPr lang="tr-TR" dirty="0"/>
          </a:p>
        </p:txBody>
      </p:sp>
      <p:pic>
        <p:nvPicPr>
          <p:cNvPr id="4" name="İçerik Yer Tutucusu 3"/>
          <p:cNvPicPr>
            <a:picLocks noGrp="1" noChangeAspect="1"/>
          </p:cNvPicPr>
          <p:nvPr>
            <p:ph idx="1"/>
          </p:nvPr>
        </p:nvPicPr>
        <p:blipFill>
          <a:blip r:embed="rId2"/>
          <a:stretch>
            <a:fillRect/>
          </a:stretch>
        </p:blipFill>
        <p:spPr>
          <a:xfrm>
            <a:off x="2432498" y="1908752"/>
            <a:ext cx="7474785" cy="4351338"/>
          </a:xfrm>
          <a:prstGeom prst="rect">
            <a:avLst/>
          </a:prstGeom>
        </p:spPr>
      </p:pic>
      <p:sp>
        <p:nvSpPr>
          <p:cNvPr id="5" name="Oval 4"/>
          <p:cNvSpPr/>
          <p:nvPr/>
        </p:nvSpPr>
        <p:spPr>
          <a:xfrm>
            <a:off x="8406014" y="3788755"/>
            <a:ext cx="392546" cy="315885"/>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9951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4294967295"/>
          </p:nvPr>
        </p:nvPicPr>
        <p:blipFill>
          <a:blip r:embed="rId2"/>
          <a:stretch>
            <a:fillRect/>
          </a:stretch>
        </p:blipFill>
        <p:spPr>
          <a:xfrm>
            <a:off x="-1" y="647064"/>
            <a:ext cx="11826605" cy="5631815"/>
          </a:xfrm>
          <a:prstGeom prst="rect">
            <a:avLst/>
          </a:prstGeom>
        </p:spPr>
      </p:pic>
    </p:spTree>
    <p:extLst>
      <p:ext uri="{BB962C8B-B14F-4D97-AF65-F5344CB8AC3E}">
        <p14:creationId xmlns:p14="http://schemas.microsoft.com/office/powerpoint/2010/main" val="390126105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TotalTime>
  <Words>1468</Words>
  <Application>Microsoft Office PowerPoint</Application>
  <PresentationFormat>Geniş ekran</PresentationFormat>
  <Paragraphs>126</Paragraphs>
  <Slides>56</Slides>
  <Notes>12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56</vt:i4>
      </vt:variant>
    </vt:vector>
  </HeadingPairs>
  <TitlesOfParts>
    <vt:vector size="61" baseType="lpstr">
      <vt:lpstr>Arial</vt:lpstr>
      <vt:lpstr>Calibri</vt:lpstr>
      <vt:lpstr>Calibri Light</vt:lpstr>
      <vt:lpstr>Wingdings</vt:lpstr>
      <vt:lpstr>Office Teması</vt:lpstr>
      <vt:lpstr>Siber Güvenliğin Temelleri</vt:lpstr>
      <vt:lpstr>UYGULAMA</vt:lpstr>
      <vt:lpstr>USB WİFİ Kali Linux</vt:lpstr>
      <vt:lpstr>USB WİFİ Kali Linux  (Benim kullandığım ve önerilenler)</vt:lpstr>
      <vt:lpstr>Evil Twin için…</vt:lpstr>
      <vt:lpstr>En iyi 10 (f/p ve sürücü desteğine göre)</vt:lpstr>
      <vt:lpstr>WIFI KARTI KALİ’YE BAĞLAMAK</vt:lpstr>
      <vt:lpstr>SettingUSB</vt:lpstr>
      <vt:lpstr>PowerPoint Sunusu</vt:lpstr>
      <vt:lpstr>PowerPoint Sunusu</vt:lpstr>
      <vt:lpstr>PowerPoint Sunusu</vt:lpstr>
      <vt:lpstr>Wifi bağlanmış mı?</vt:lpstr>
      <vt:lpstr>İki bağlantıdan birini iptal edebiliriz</vt:lpstr>
      <vt:lpstr>PowerPoint Sunusu</vt:lpstr>
      <vt:lpstr>PowerPoint Sunusu</vt:lpstr>
      <vt:lpstr>vpnbook kullanmak</vt:lpstr>
      <vt:lpstr>Şifre yada k.a yanlışsa</vt:lpstr>
      <vt:lpstr>Tamamen kurulunca</vt:lpstr>
      <vt:lpstr>Test</vt:lpstr>
      <vt:lpstr>Test</vt:lpstr>
      <vt:lpstr>DNS için</vt:lpstr>
      <vt:lpstr>Media Access Control (MAC) Adresi</vt:lpstr>
      <vt:lpstr>MAC adresleri</vt:lpstr>
      <vt:lpstr>MAC adresini değiştirmek</vt:lpstr>
      <vt:lpstr>Test</vt:lpstr>
      <vt:lpstr>Çalışmazsa</vt:lpstr>
      <vt:lpstr>Airmon-ng</vt:lpstr>
      <vt:lpstr>Airmon-ng</vt:lpstr>
      <vt:lpstr>Airmon-ng</vt:lpstr>
      <vt:lpstr>Kısaca Monitor mod</vt:lpstr>
      <vt:lpstr>Managed mode</vt:lpstr>
      <vt:lpstr>Manage moda geçmek</vt:lpstr>
      <vt:lpstr>Airmon-ng start {ağ adı} Monitor mode</vt:lpstr>
      <vt:lpstr>Hatalar oldu, öneri uygulandı</vt:lpstr>
      <vt:lpstr>Problem!!!</vt:lpstr>
      <vt:lpstr>Hala Monitor modda</vt:lpstr>
      <vt:lpstr>Sonunda tekrar manage moda döndü</vt:lpstr>
      <vt:lpstr>Manage ve Monitor mode için önerilen yöntem</vt:lpstr>
      <vt:lpstr>Monitor Mode için</vt:lpstr>
      <vt:lpstr>Manage moda dönmek  (2. yol)</vt:lpstr>
      <vt:lpstr>AĞLARDAN BİLGİ TOPLAMA</vt:lpstr>
      <vt:lpstr>1. adım: Monitor mod</vt:lpstr>
      <vt:lpstr>Airodump-ng</vt:lpstr>
      <vt:lpstr>Airodump-ng</vt:lpstr>
      <vt:lpstr>Airodump verileri</vt:lpstr>
      <vt:lpstr>Tek bir ağı dinlemek için</vt:lpstr>
      <vt:lpstr>İlgili ağa (modeme) bağlı cihazlar ve hareketlilikler izleniyor</vt:lpstr>
      <vt:lpstr>Wireshark nedir?</vt:lpstr>
      <vt:lpstr>Wireshark nedir?</vt:lpstr>
      <vt:lpstr>Wireshark nedir?</vt:lpstr>
      <vt:lpstr>Airodump ile kaydedilen cap dosyası wireshark ile açılır ve ayrıntılı analizi yapılabilir.</vt:lpstr>
      <vt:lpstr>Deauthentication attack (yetkisizleştirme saldırısı) </vt:lpstr>
      <vt:lpstr>Deauthentication attack</vt:lpstr>
      <vt:lpstr>Çok önemli not</vt:lpstr>
      <vt:lpstr>Modemi yada cihazı yetkisizleştirme</vt:lpstr>
      <vt:lpstr>Kaynak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user</dc:creator>
  <cp:lastModifiedBy>Mustafa altıok</cp:lastModifiedBy>
  <cp:revision>59</cp:revision>
  <dcterms:created xsi:type="dcterms:W3CDTF">2024-03-04T11:01:05Z</dcterms:created>
  <dcterms:modified xsi:type="dcterms:W3CDTF">2025-10-30T06:19:57Z</dcterms:modified>
</cp:coreProperties>
</file>